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309" r:id="rId3"/>
    <p:sldId id="270" r:id="rId4"/>
    <p:sldId id="313" r:id="rId5"/>
    <p:sldId id="314" r:id="rId6"/>
    <p:sldId id="315" r:id="rId7"/>
    <p:sldId id="298" r:id="rId8"/>
    <p:sldId id="312" r:id="rId9"/>
    <p:sldId id="30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ergey Velts" initials="SV" lastIdx="2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C8FF"/>
    <a:srgbClr val="2A50FF"/>
    <a:srgbClr val="00F5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96"/>
    <p:restoredTop sz="92650"/>
  </p:normalViewPr>
  <p:slideViewPr>
    <p:cSldViewPr snapToGrid="0" snapToObjects="1">
      <p:cViewPr varScale="1">
        <p:scale>
          <a:sx n="81" d="100"/>
          <a:sy n="81" d="100"/>
        </p:scale>
        <p:origin x="87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4A1491-10EC-5A4D-964F-E29F7BFC6DEC}" type="datetimeFigureOut">
              <a:rPr lang="en-US" smtClean="0"/>
              <a:t>10/15/2019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29B87C-9F49-AC4B-A3F6-9D196C9A5E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9699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29B87C-9F49-AC4B-A3F6-9D196C9A5EF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2087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29B87C-9F49-AC4B-A3F6-9D196C9A5EF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7798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43898-01B1-F147-86EA-19A82BD603EE}" type="datetimeFigureOut">
              <a:rPr lang="en-US" smtClean="0"/>
              <a:t>10/15/2019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EE9B44-D112-044E-A434-4A11AB2EF6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4014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43898-01B1-F147-86EA-19A82BD603EE}" type="datetimeFigureOut">
              <a:rPr lang="en-US" smtClean="0"/>
              <a:t>10/15/2019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EE9B44-D112-044E-A434-4A11AB2EF6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9916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43898-01B1-F147-86EA-19A82BD603EE}" type="datetimeFigureOut">
              <a:rPr lang="en-US" smtClean="0"/>
              <a:t>10/15/2019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EE9B44-D112-044E-A434-4A11AB2EF6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4047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43898-01B1-F147-86EA-19A82BD603EE}" type="datetimeFigureOut">
              <a:rPr lang="en-US" smtClean="0"/>
              <a:t>10/15/2019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EE9B44-D112-044E-A434-4A11AB2EF6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6136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43898-01B1-F147-86EA-19A82BD603EE}" type="datetimeFigureOut">
              <a:rPr lang="en-US" smtClean="0"/>
              <a:t>10/15/2019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EE9B44-D112-044E-A434-4A11AB2EF6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154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43898-01B1-F147-86EA-19A82BD603EE}" type="datetimeFigureOut">
              <a:rPr lang="en-US" smtClean="0"/>
              <a:t>10/15/2019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EE9B44-D112-044E-A434-4A11AB2EF6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225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43898-01B1-F147-86EA-19A82BD603EE}" type="datetimeFigureOut">
              <a:rPr lang="en-US" smtClean="0"/>
              <a:t>10/15/2019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EE9B44-D112-044E-A434-4A11AB2EF6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1832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43898-01B1-F147-86EA-19A82BD603EE}" type="datetimeFigureOut">
              <a:rPr lang="en-US" smtClean="0"/>
              <a:t>10/15/2019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EE9B44-D112-044E-A434-4A11AB2EF6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1491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43898-01B1-F147-86EA-19A82BD603EE}" type="datetimeFigureOut">
              <a:rPr lang="en-US" smtClean="0"/>
              <a:t>10/15/2019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EE9B44-D112-044E-A434-4A11AB2EF6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052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43898-01B1-F147-86EA-19A82BD603EE}" type="datetimeFigureOut">
              <a:rPr lang="en-US" smtClean="0"/>
              <a:t>10/15/2019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EE9B44-D112-044E-A434-4A11AB2EF6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1958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43898-01B1-F147-86EA-19A82BD603EE}" type="datetimeFigureOut">
              <a:rPr lang="en-US" smtClean="0"/>
              <a:t>10/15/2019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EE9B44-D112-044E-A434-4A11AB2EF6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0376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543898-01B1-F147-86EA-19A82BD603EE}" type="datetimeFigureOut">
              <a:rPr lang="en-US" smtClean="0"/>
              <a:t>10/15/2019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EE9B44-D112-044E-A434-4A11AB2EF6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1584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13" Type="http://schemas.openxmlformats.org/officeDocument/2006/relationships/image" Target="../media/image14.tiff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jpeg"/><Relationship Id="rId10" Type="http://schemas.openxmlformats.org/officeDocument/2006/relationships/image" Target="../media/image11.png"/><Relationship Id="rId4" Type="http://schemas.openxmlformats.org/officeDocument/2006/relationships/image" Target="../media/image5.jpeg"/><Relationship Id="rId9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alphaModFix amt="6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7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45426" y="2228315"/>
            <a:ext cx="6408029" cy="44931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16970" y="1723869"/>
            <a:ext cx="7436485" cy="3867462"/>
          </a:xfrm>
        </p:spPr>
        <p:txBody>
          <a:bodyPr>
            <a:noAutofit/>
          </a:bodyPr>
          <a:lstStyle/>
          <a:p>
            <a:pPr algn="l"/>
            <a:r>
              <a:rPr lang="en-US" sz="40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Cybertonica </a:t>
            </a:r>
            <a:r>
              <a:rPr lang="en-US" sz="4000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ScreenWiZeTM</a:t>
            </a:r>
            <a:br>
              <a:rPr lang="en-US" sz="40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ru-RU" sz="40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защита Интернет и мобильного банка от </a:t>
            </a:r>
            <a:r>
              <a:rPr lang="ru-RU" sz="4000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киберугроз</a:t>
            </a:r>
            <a:br>
              <a:rPr lang="ru-RU" sz="4400" b="1" dirty="0"/>
            </a:br>
            <a:br>
              <a:rPr lang="ru-RU" sz="4400" b="1" dirty="0"/>
            </a:br>
            <a:r>
              <a:rPr lang="ru-RU" sz="2400" dirty="0"/>
              <a:t>Сергей </a:t>
            </a:r>
            <a:r>
              <a:rPr lang="ru-RU" sz="2400" dirty="0" err="1"/>
              <a:t>Вельц</a:t>
            </a:r>
            <a:br>
              <a:rPr lang="ru-RU" sz="2400" dirty="0"/>
            </a:br>
            <a:r>
              <a:rPr lang="en-US" sz="2400" dirty="0"/>
              <a:t>CTO &amp; Co-Founder, </a:t>
            </a:r>
            <a:br>
              <a:rPr lang="ru-RU" sz="2400" dirty="0"/>
            </a:br>
            <a:r>
              <a:rPr lang="en-US" sz="2400" dirty="0" err="1"/>
              <a:t>svelts@cybertonica.com</a:t>
            </a:r>
            <a:br>
              <a:rPr lang="en-US" sz="2400" dirty="0"/>
            </a:br>
            <a:endParaRPr lang="en-US" sz="2400" b="1" baseline="30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03C00F4-E7DB-5E43-99B9-5C8490C53087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3910" y="1307038"/>
            <a:ext cx="3583337" cy="439629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3CBFB36-B5FC-CA44-AEB4-870A570AA198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lum/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0602544" y="394079"/>
            <a:ext cx="1193759" cy="9129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395787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0723" y="1467890"/>
            <a:ext cx="7571677" cy="2461173"/>
          </a:xfrm>
        </p:spPr>
        <p:txBody>
          <a:bodyPr>
            <a:noAutofit/>
          </a:bodyPr>
          <a:lstStyle/>
          <a:p>
            <a:r>
              <a:rPr lang="ru-RU" sz="1600" dirty="0">
                <a:solidFill>
                  <a:srgbClr val="2A50FF"/>
                </a:solidFill>
              </a:rPr>
              <a:t>2015</a:t>
            </a:r>
            <a:r>
              <a:rPr lang="ru-RU" sz="1600" dirty="0">
                <a:solidFill>
                  <a:schemeClr val="accent5"/>
                </a:solidFill>
              </a:rPr>
              <a:t> </a:t>
            </a:r>
            <a:r>
              <a:rPr lang="ru-RU" sz="1600" dirty="0"/>
              <a:t>– </a:t>
            </a:r>
            <a:r>
              <a:rPr lang="en-US" sz="1600" dirty="0"/>
              <a:t>2</a:t>
            </a:r>
            <a:r>
              <a:rPr lang="ru-RU" sz="1600" baseline="30000" dirty="0"/>
              <a:t>ой</a:t>
            </a:r>
            <a:r>
              <a:rPr lang="ru-RU" sz="1600" dirty="0"/>
              <a:t> приз в </a:t>
            </a:r>
            <a:r>
              <a:rPr lang="en-US" sz="1600" dirty="0"/>
              <a:t> </a:t>
            </a:r>
            <a:r>
              <a:rPr lang="ru-RU" sz="1600" dirty="0"/>
              <a:t>конкурсе ИБ </a:t>
            </a:r>
            <a:r>
              <a:rPr lang="ru-RU" sz="1600" dirty="0" err="1"/>
              <a:t>стартапов</a:t>
            </a:r>
            <a:r>
              <a:rPr lang="ru-RU" sz="1600" dirty="0"/>
              <a:t> </a:t>
            </a:r>
            <a:r>
              <a:rPr lang="en-US" sz="1600" dirty="0" err="1"/>
              <a:t>PosiveHackDays</a:t>
            </a:r>
            <a:r>
              <a:rPr lang="en-US" sz="1600" dirty="0"/>
              <a:t>, </a:t>
            </a:r>
            <a:r>
              <a:rPr lang="ru-RU" sz="1600" dirty="0"/>
              <a:t> </a:t>
            </a:r>
            <a:r>
              <a:rPr lang="ru-RU" sz="1600" dirty="0" err="1"/>
              <a:t>выпустились</a:t>
            </a:r>
            <a:r>
              <a:rPr lang="ru-RU" sz="1600" dirty="0"/>
              <a:t> из акселератора </a:t>
            </a:r>
            <a:r>
              <a:rPr lang="en-US" sz="1600" dirty="0"/>
              <a:t>of </a:t>
            </a:r>
            <a:r>
              <a:rPr lang="en-US" sz="1600" dirty="0" err="1">
                <a:solidFill>
                  <a:srgbClr val="354A72"/>
                </a:solidFill>
              </a:rPr>
              <a:t>Startupbootcamp</a:t>
            </a:r>
            <a:r>
              <a:rPr lang="en-US" sz="1600" dirty="0">
                <a:solidFill>
                  <a:srgbClr val="354A72"/>
                </a:solidFill>
              </a:rPr>
              <a:t> </a:t>
            </a:r>
            <a:r>
              <a:rPr lang="en-US" sz="1600" dirty="0" err="1">
                <a:solidFill>
                  <a:srgbClr val="354A72"/>
                </a:solidFill>
              </a:rPr>
              <a:t>FinTech</a:t>
            </a:r>
            <a:r>
              <a:rPr lang="en-US" sz="1600" dirty="0">
                <a:solidFill>
                  <a:srgbClr val="354A72"/>
                </a:solidFill>
              </a:rPr>
              <a:t> London 2015</a:t>
            </a:r>
            <a:r>
              <a:rPr lang="en-US" sz="1600" i="1" dirty="0"/>
              <a:t>.</a:t>
            </a:r>
            <a:endParaRPr lang="ru-RU" sz="1600" i="1" dirty="0"/>
          </a:p>
          <a:p>
            <a:pPr>
              <a:defRPr sz="2000">
                <a:latin typeface="+mn-lt"/>
                <a:ea typeface="+mn-ea"/>
                <a:cs typeface="+mn-cs"/>
                <a:sym typeface="Helvetica"/>
              </a:defRPr>
            </a:pPr>
            <a:r>
              <a:rPr lang="ru-RU" sz="1600" dirty="0">
                <a:solidFill>
                  <a:srgbClr val="2A50FF"/>
                </a:solidFill>
              </a:rPr>
              <a:t>2016</a:t>
            </a:r>
            <a:r>
              <a:rPr lang="ru-RU" sz="1600" dirty="0">
                <a:solidFill>
                  <a:schemeClr val="accent5"/>
                </a:solidFill>
              </a:rPr>
              <a:t> </a:t>
            </a:r>
            <a:r>
              <a:rPr lang="ru-RU" sz="1600" dirty="0"/>
              <a:t>– прошли сертификацию </a:t>
            </a:r>
            <a:r>
              <a:rPr lang="en-US" sz="1600" dirty="0"/>
              <a:t>PCI DSS, </a:t>
            </a:r>
            <a:r>
              <a:rPr lang="ru-RU" sz="1600" dirty="0"/>
              <a:t>аккредитованы как поставщик систем кросс-канального </a:t>
            </a:r>
            <a:r>
              <a:rPr lang="ru-RU" sz="1600" dirty="0" err="1"/>
              <a:t>антифрода</a:t>
            </a:r>
            <a:r>
              <a:rPr lang="ru-RU" sz="1600" dirty="0"/>
              <a:t> Сбербанка.</a:t>
            </a:r>
            <a:r>
              <a:rPr lang="en-US" sz="1600" dirty="0"/>
              <a:t> </a:t>
            </a:r>
            <a:r>
              <a:rPr lang="ru-RU" sz="1600" dirty="0"/>
              <a:t>Победители </a:t>
            </a:r>
            <a:r>
              <a:rPr lang="en-US" sz="1600" dirty="0"/>
              <a:t>Skolkovo Cybersecurity Day. </a:t>
            </a:r>
            <a:r>
              <a:rPr lang="ru-RU" sz="1600" dirty="0"/>
              <a:t>Резиденты Сколково.</a:t>
            </a:r>
            <a:r>
              <a:rPr lang="en-US" sz="1600" dirty="0"/>
              <a:t> </a:t>
            </a:r>
          </a:p>
          <a:p>
            <a:r>
              <a:rPr lang="en-US" sz="1600" dirty="0">
                <a:solidFill>
                  <a:srgbClr val="2A50FF"/>
                </a:solidFill>
              </a:rPr>
              <a:t>2017</a:t>
            </a:r>
            <a:r>
              <a:rPr lang="en-US" sz="1600" dirty="0">
                <a:solidFill>
                  <a:schemeClr val="accent5"/>
                </a:solidFill>
              </a:rPr>
              <a:t> </a:t>
            </a:r>
            <a:r>
              <a:rPr lang="mr-IN" sz="1600" dirty="0"/>
              <a:t>–</a:t>
            </a:r>
            <a:r>
              <a:rPr lang="en-US" sz="1600" dirty="0"/>
              <a:t> </a:t>
            </a:r>
            <a:r>
              <a:rPr lang="ru-RU" sz="1600" dirty="0"/>
              <a:t>резиденты </a:t>
            </a:r>
            <a:r>
              <a:rPr lang="en-US" sz="1600" dirty="0"/>
              <a:t>CISCO </a:t>
            </a:r>
            <a:r>
              <a:rPr lang="en-US" sz="1600" dirty="0" err="1"/>
              <a:t>IDEALab</a:t>
            </a:r>
            <a:r>
              <a:rPr lang="en-US" sz="1600" dirty="0"/>
              <a:t>, London. </a:t>
            </a:r>
            <a:r>
              <a:rPr lang="ru-RU" sz="1600" dirty="0"/>
              <a:t>Члены </a:t>
            </a:r>
            <a:r>
              <a:rPr lang="en-US" sz="1600" dirty="0" err="1"/>
              <a:t>nVidia</a:t>
            </a:r>
            <a:r>
              <a:rPr lang="en-US" sz="1600" dirty="0"/>
              <a:t> Inception program.</a:t>
            </a:r>
            <a:r>
              <a:rPr lang="ru-RU" sz="1600" dirty="0"/>
              <a:t>Выиграли </a:t>
            </a:r>
            <a:r>
              <a:rPr lang="en-US" sz="1600" dirty="0"/>
              <a:t>Emerging Payment Association Award </a:t>
            </a:r>
            <a:r>
              <a:rPr lang="ru-RU" sz="1600" dirty="0"/>
              <a:t>за </a:t>
            </a:r>
            <a:r>
              <a:rPr lang="en-US" sz="1600" dirty="0"/>
              <a:t>Best Back office Innovation (London).</a:t>
            </a:r>
          </a:p>
          <a:p>
            <a:r>
              <a:rPr lang="en-US" sz="1600" dirty="0">
                <a:solidFill>
                  <a:srgbClr val="2A50FF"/>
                </a:solidFill>
              </a:rPr>
              <a:t>2018</a:t>
            </a:r>
            <a:r>
              <a:rPr lang="en-US" sz="1600" dirty="0"/>
              <a:t> – </a:t>
            </a:r>
            <a:r>
              <a:rPr lang="ru-RU" sz="1600" dirty="0"/>
              <a:t>крупные клиенты в РФ и Европе. Выиграли </a:t>
            </a:r>
            <a:r>
              <a:rPr lang="en-US" sz="1600" dirty="0"/>
              <a:t>MPE best data analytics award (Berlin), FinTech EU 2018.</a:t>
            </a:r>
            <a:endParaRPr lang="ru-RU" sz="1600" dirty="0"/>
          </a:p>
          <a:p>
            <a:endParaRPr lang="en-US" sz="1600" dirty="0"/>
          </a:p>
        </p:txBody>
      </p:sp>
      <p:sp>
        <p:nvSpPr>
          <p:cNvPr id="7" name="TextBox 6"/>
          <p:cNvSpPr txBox="1"/>
          <p:nvPr/>
        </p:nvSpPr>
        <p:spPr>
          <a:xfrm>
            <a:off x="139486" y="1495634"/>
            <a:ext cx="413247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Основана выходцами из Сбербанк </a:t>
            </a:r>
            <a:r>
              <a:rPr lang="en-US" dirty="0" err="1"/>
              <a:t>DigitalVentures</a:t>
            </a:r>
            <a:r>
              <a:rPr lang="ru-RU" dirty="0"/>
              <a:t>, МГТУ им. Н. Э. Баумана и платежного бизнеса</a:t>
            </a:r>
            <a:r>
              <a:rPr lang="en-US" dirty="0"/>
              <a:t> </a:t>
            </a:r>
            <a:r>
              <a:rPr lang="ru-RU" dirty="0"/>
              <a:t>в 2015 году.</a:t>
            </a:r>
          </a:p>
          <a:p>
            <a:r>
              <a:rPr lang="ru-RU" dirty="0"/>
              <a:t>Офисы в Лондоне, Москве.</a:t>
            </a:r>
          </a:p>
          <a:p>
            <a:r>
              <a:rPr lang="en-US" dirty="0"/>
              <a:t>24</a:t>
            </a:r>
            <a:r>
              <a:rPr lang="ru-RU" dirty="0"/>
              <a:t> человек в штате.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32000AF-BA05-AC42-BC28-1B96B4BF396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75177" y="3175344"/>
            <a:ext cx="650744" cy="8793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1EB315A-32A8-FF4D-87BD-AB0C89686B6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72206" y="3232136"/>
            <a:ext cx="953950" cy="589764"/>
          </a:xfrm>
          <a:prstGeom prst="rect">
            <a:avLst/>
          </a:prstGeom>
        </p:spPr>
      </p:pic>
      <p:pic>
        <p:nvPicPr>
          <p:cNvPr id="13" name="Shape 203">
            <a:extLst>
              <a:ext uri="{FF2B5EF4-FFF2-40B4-BE49-F238E27FC236}">
                <a16:creationId xmlns:a16="http://schemas.microsoft.com/office/drawing/2014/main" id="{98664596-DDBB-A047-9B4B-C25D8F0FF1BB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53217" y="3178999"/>
            <a:ext cx="857250" cy="8151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itle 1">
            <a:extLst>
              <a:ext uri="{FF2B5EF4-FFF2-40B4-BE49-F238E27FC236}">
                <a16:creationId xmlns:a16="http://schemas.microsoft.com/office/drawing/2014/main" id="{6D452C06-304B-654D-84C1-4D2050262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36272"/>
          </a:xfrm>
        </p:spPr>
        <p:txBody>
          <a:bodyPr>
            <a:normAutofit/>
          </a:bodyPr>
          <a:lstStyle/>
          <a:p>
            <a:r>
              <a:rPr lang="ru-RU" sz="40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О </a:t>
            </a:r>
            <a:r>
              <a:rPr lang="en-US" sz="40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Cybertonica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6D3BAA2-B994-4544-9363-5D85F6245A5B}"/>
              </a:ext>
            </a:extLst>
          </p:cNvPr>
          <p:cNvSpPr/>
          <p:nvPr/>
        </p:nvSpPr>
        <p:spPr>
          <a:xfrm>
            <a:off x="0" y="1257360"/>
            <a:ext cx="12192000" cy="8470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75000"/>
                </a:schemeClr>
              </a:gs>
              <a:gs pos="0">
                <a:srgbClr val="2A50FF"/>
              </a:gs>
              <a:gs pos="99000">
                <a:srgbClr val="00F5BE"/>
              </a:gs>
              <a:gs pos="23000">
                <a:schemeClr val="accent1">
                  <a:lumMod val="75000"/>
                </a:schemeClr>
              </a:gs>
              <a:gs pos="51000">
                <a:srgbClr val="00C8FF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0388C1C-0768-5348-BB73-9036D0FD0983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13709" y="170661"/>
            <a:ext cx="993775" cy="993775"/>
          </a:xfrm>
          <a:prstGeom prst="rect">
            <a:avLst/>
          </a:prstGeom>
        </p:spPr>
      </p:pic>
      <p:sp>
        <p:nvSpPr>
          <p:cNvPr id="25" name="Shape 302">
            <a:extLst>
              <a:ext uri="{FF2B5EF4-FFF2-40B4-BE49-F238E27FC236}">
                <a16:creationId xmlns:a16="http://schemas.microsoft.com/office/drawing/2014/main" id="{079D4165-DA2C-4640-A106-F6535DFF06F8}"/>
              </a:ext>
            </a:extLst>
          </p:cNvPr>
          <p:cNvSpPr/>
          <p:nvPr/>
        </p:nvSpPr>
        <p:spPr>
          <a:xfrm>
            <a:off x="284405" y="5500388"/>
            <a:ext cx="1664776" cy="9924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8765" tIns="48765" rIns="48765" bIns="48765">
            <a:noAutofit/>
          </a:bodyPr>
          <a:lstStyle/>
          <a:p>
            <a:pPr algn="ctr" defTabSz="841247">
              <a:spcBef>
                <a:spcPts val="1000"/>
              </a:spcBef>
              <a:defRPr sz="1200" b="1">
                <a:solidFill>
                  <a:srgbClr val="354A72"/>
                </a:solidFill>
              </a:defRPr>
            </a:pPr>
            <a:r>
              <a:rPr lang="en-US" sz="1300" dirty="0">
                <a:solidFill>
                  <a:srgbClr val="2A50FF"/>
                </a:solidFill>
                <a:latin typeface="Avenir Book" charset="0"/>
                <a:ea typeface="Avenir Book" charset="0"/>
                <a:cs typeface="Avenir Book" charset="0"/>
              </a:rPr>
              <a:t>VICTOR ORLOVSKY</a:t>
            </a:r>
          </a:p>
          <a:p>
            <a:pPr algn="ctr" defTabSz="1300480">
              <a:spcBef>
                <a:spcPts val="200"/>
              </a:spcBef>
              <a:defRPr sz="1200" b="1"/>
            </a:pPr>
            <a:r>
              <a:rPr lang="en-GB" sz="1100" dirty="0">
                <a:latin typeface="Avenir Heavy" charset="0"/>
                <a:ea typeface="Avenir Heavy" charset="0"/>
                <a:cs typeface="Avenir Heavy" charset="0"/>
              </a:rPr>
              <a:t>Board chairman and</a:t>
            </a:r>
          </a:p>
          <a:p>
            <a:pPr algn="ctr" defTabSz="1300480">
              <a:spcBef>
                <a:spcPts val="200"/>
              </a:spcBef>
              <a:defRPr sz="1200" b="1"/>
            </a:pPr>
            <a:r>
              <a:rPr lang="en-GB" sz="1100" dirty="0">
                <a:latin typeface="Avenir Heavy" charset="0"/>
                <a:ea typeface="Avenir Book" charset="0"/>
                <a:cs typeface="Avenir Book" charset="0"/>
              </a:rPr>
              <a:t>Co-founder</a:t>
            </a:r>
          </a:p>
          <a:p>
            <a:pPr algn="ctr" defTabSz="1300480">
              <a:spcBef>
                <a:spcPts val="200"/>
              </a:spcBef>
              <a:defRPr sz="1200" b="1"/>
            </a:pPr>
            <a:r>
              <a:rPr lang="en-GB" sz="1100" dirty="0">
                <a:latin typeface="Avenir Heavy" charset="0"/>
                <a:ea typeface="Avenir Book" charset="0"/>
                <a:cs typeface="Avenir Book" charset="0"/>
              </a:rPr>
              <a:t>Ex CTO Sberbank</a:t>
            </a:r>
            <a:endParaRPr lang="en-GB" sz="1100" dirty="0"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26" name="Picture 25" descr="A person wearing a suit and tie smiling at the camera&#10;&#10;Description automatically generated">
            <a:extLst>
              <a:ext uri="{FF2B5EF4-FFF2-40B4-BE49-F238E27FC236}">
                <a16:creationId xmlns:a16="http://schemas.microsoft.com/office/drawing/2014/main" id="{D6AAD2B6-8054-D846-A313-4AEF58B3682D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7176" y="4237166"/>
            <a:ext cx="1106615" cy="1106615"/>
          </a:xfrm>
          <a:prstGeom prst="ellipse">
            <a:avLst/>
          </a:prstGeom>
          <a:ln>
            <a:solidFill>
              <a:schemeClr val="bg1"/>
            </a:solidFill>
          </a:ln>
        </p:spPr>
      </p:pic>
      <p:pic>
        <p:nvPicPr>
          <p:cNvPr id="27" name="Picture 26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5F8B1841-DC4B-F74E-B8B7-98FB36990BB4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19940" y="4237166"/>
            <a:ext cx="1120296" cy="1120296"/>
          </a:xfrm>
          <a:prstGeom prst="ellipse">
            <a:avLst/>
          </a:prstGeom>
          <a:ln>
            <a:solidFill>
              <a:schemeClr val="bg1"/>
            </a:solidFill>
          </a:ln>
        </p:spPr>
      </p:pic>
      <p:sp>
        <p:nvSpPr>
          <p:cNvPr id="28" name="Shape 302">
            <a:extLst>
              <a:ext uri="{FF2B5EF4-FFF2-40B4-BE49-F238E27FC236}">
                <a16:creationId xmlns:a16="http://schemas.microsoft.com/office/drawing/2014/main" id="{E43CF551-7A1D-2B4C-AAE9-B0491008F86C}"/>
              </a:ext>
            </a:extLst>
          </p:cNvPr>
          <p:cNvSpPr/>
          <p:nvPr/>
        </p:nvSpPr>
        <p:spPr>
          <a:xfrm>
            <a:off x="2117397" y="5500387"/>
            <a:ext cx="1664776" cy="9924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8765" tIns="48765" rIns="48765" bIns="48765">
            <a:noAutofit/>
          </a:bodyPr>
          <a:lstStyle/>
          <a:p>
            <a:pPr algn="ctr" defTabSz="841247">
              <a:spcBef>
                <a:spcPts val="1000"/>
              </a:spcBef>
              <a:defRPr sz="1200" b="1">
                <a:solidFill>
                  <a:srgbClr val="354A72"/>
                </a:solidFill>
              </a:defRPr>
            </a:pPr>
            <a:r>
              <a:rPr lang="en-US" sz="1300" dirty="0">
                <a:solidFill>
                  <a:srgbClr val="2A50FF"/>
                </a:solidFill>
                <a:latin typeface="Avenir Book" charset="0"/>
                <a:ea typeface="Avenir Book" charset="0"/>
                <a:cs typeface="Avenir Book" charset="0"/>
              </a:rPr>
              <a:t>JANE BUTLER</a:t>
            </a:r>
          </a:p>
          <a:p>
            <a:pPr algn="ctr"/>
            <a:r>
              <a:rPr lang="en-US" sz="1100" b="1" dirty="0">
                <a:latin typeface="Ubuntu" panose="020B0504030602030204" pitchFamily="34" charset="0"/>
              </a:rPr>
              <a:t>Chairperson Advisory Board</a:t>
            </a:r>
            <a:endParaRPr lang="ru-RU" sz="1100" b="1" dirty="0">
              <a:latin typeface="Ubuntu" panose="020B0504030602030204" pitchFamily="34" charset="0"/>
            </a:endParaRPr>
          </a:p>
          <a:p>
            <a:pPr algn="ctr"/>
            <a:r>
              <a:rPr lang="en-US" sz="1100" b="1" dirty="0">
                <a:latin typeface="Ubuntu" panose="020B0504030602030204" pitchFamily="34" charset="0"/>
              </a:rPr>
              <a:t>Ex CTO Cisco</a:t>
            </a:r>
          </a:p>
        </p:txBody>
      </p:sp>
      <p:sp>
        <p:nvSpPr>
          <p:cNvPr id="38" name="Shape 299">
            <a:extLst>
              <a:ext uri="{FF2B5EF4-FFF2-40B4-BE49-F238E27FC236}">
                <a16:creationId xmlns:a16="http://schemas.microsoft.com/office/drawing/2014/main" id="{5910689F-6AF7-3740-9B26-03911A1E2870}"/>
              </a:ext>
            </a:extLst>
          </p:cNvPr>
          <p:cNvSpPr/>
          <p:nvPr/>
        </p:nvSpPr>
        <p:spPr>
          <a:xfrm>
            <a:off x="3996830" y="5499328"/>
            <a:ext cx="1926065" cy="1125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8765" tIns="48765" rIns="48765" bIns="48765">
            <a:noAutofit/>
          </a:bodyPr>
          <a:lstStyle/>
          <a:p>
            <a:pPr algn="ctr" defTabSz="841247">
              <a:spcBef>
                <a:spcPts val="1000"/>
              </a:spcBef>
              <a:defRPr sz="1200" b="1">
                <a:solidFill>
                  <a:srgbClr val="354A72"/>
                </a:solidFill>
              </a:defRPr>
            </a:pPr>
            <a:r>
              <a:rPr lang="en-US" sz="1300" dirty="0">
                <a:solidFill>
                  <a:srgbClr val="2A50FF"/>
                </a:solidFill>
                <a:latin typeface="Avenir Book" charset="0"/>
                <a:ea typeface="Avenir Book" charset="0"/>
                <a:cs typeface="Avenir Book" charset="0"/>
              </a:rPr>
              <a:t>JOSHUA BOWER-SAUL</a:t>
            </a:r>
          </a:p>
          <a:p>
            <a:pPr algn="ctr" defTabSz="1300480">
              <a:spcBef>
                <a:spcPts val="200"/>
              </a:spcBef>
              <a:defRPr sz="1200" b="1"/>
            </a:pPr>
            <a:r>
              <a:rPr sz="1100" dirty="0">
                <a:latin typeface="Avenir Heavy" charset="0"/>
                <a:ea typeface="Avenir Heavy" charset="0"/>
                <a:cs typeface="Avenir Heavy" charset="0"/>
              </a:rPr>
              <a:t>CEO and </a:t>
            </a:r>
            <a:endParaRPr lang="en-GB" sz="1100" dirty="0">
              <a:latin typeface="Avenir Heavy" charset="0"/>
              <a:ea typeface="Avenir Heavy" charset="0"/>
              <a:cs typeface="Avenir Heavy" charset="0"/>
            </a:endParaRPr>
          </a:p>
          <a:p>
            <a:pPr algn="ctr" defTabSz="1300480">
              <a:spcBef>
                <a:spcPts val="200"/>
              </a:spcBef>
              <a:defRPr sz="1200" b="1"/>
            </a:pPr>
            <a:r>
              <a:rPr sz="1100" dirty="0">
                <a:latin typeface="Avenir Heavy" charset="0"/>
                <a:ea typeface="Avenir Heavy" charset="0"/>
                <a:cs typeface="Avenir Heavy" charset="0"/>
              </a:rPr>
              <a:t>Co-Founder</a:t>
            </a:r>
            <a:r>
              <a:rPr lang="en-US" sz="1100" dirty="0">
                <a:latin typeface="Avenir Heavy" charset="0"/>
                <a:ea typeface="Avenir Heavy" charset="0"/>
                <a:cs typeface="Avenir Heavy" charset="0"/>
              </a:rPr>
              <a:t> </a:t>
            </a:r>
          </a:p>
          <a:p>
            <a:pPr algn="ctr" defTabSz="1300480">
              <a:spcBef>
                <a:spcPts val="200"/>
              </a:spcBef>
              <a:defRPr sz="1200" b="1"/>
            </a:pPr>
            <a:r>
              <a:rPr sz="1100" b="1" dirty="0">
                <a:latin typeface="Avenir Book" charset="0"/>
                <a:ea typeface="Avenir Book" charset="0"/>
                <a:cs typeface="Avenir Book" charset="0"/>
              </a:rPr>
              <a:t>20 years of international tech company and start-up experience.</a:t>
            </a:r>
          </a:p>
        </p:txBody>
      </p:sp>
      <p:sp>
        <p:nvSpPr>
          <p:cNvPr id="39" name="Shape 302">
            <a:extLst>
              <a:ext uri="{FF2B5EF4-FFF2-40B4-BE49-F238E27FC236}">
                <a16:creationId xmlns:a16="http://schemas.microsoft.com/office/drawing/2014/main" id="{7163CE9B-C9E9-B944-BA0A-686318B80AC4}"/>
              </a:ext>
            </a:extLst>
          </p:cNvPr>
          <p:cNvSpPr/>
          <p:nvPr/>
        </p:nvSpPr>
        <p:spPr>
          <a:xfrm>
            <a:off x="7907794" y="5485398"/>
            <a:ext cx="1874544" cy="14770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8765" tIns="48765" rIns="48765" bIns="48765">
            <a:normAutofit/>
          </a:bodyPr>
          <a:lstStyle/>
          <a:p>
            <a:pPr algn="ctr" defTabSz="841247">
              <a:spcBef>
                <a:spcPts val="1000"/>
              </a:spcBef>
              <a:defRPr sz="1200" b="1">
                <a:solidFill>
                  <a:srgbClr val="354A72"/>
                </a:solidFill>
              </a:defRPr>
            </a:pPr>
            <a:r>
              <a:rPr lang="en-US" sz="1300" dirty="0">
                <a:solidFill>
                  <a:srgbClr val="2A50FF"/>
                </a:solidFill>
                <a:latin typeface="Avenir Book" charset="0"/>
                <a:ea typeface="Avenir Book" charset="0"/>
                <a:cs typeface="Avenir Book" charset="0"/>
              </a:rPr>
              <a:t>ALAN NAGLE</a:t>
            </a:r>
          </a:p>
          <a:p>
            <a:pPr algn="ctr" defTabSz="1300480">
              <a:spcBef>
                <a:spcPts val="200"/>
              </a:spcBef>
              <a:defRPr sz="1200" b="1"/>
            </a:pPr>
            <a:r>
              <a:rPr lang="en-GB" sz="1100" dirty="0">
                <a:latin typeface="Avenir Heavy" charset="0"/>
                <a:ea typeface="Avenir Heavy" charset="0"/>
                <a:cs typeface="Avenir Heavy" charset="0"/>
              </a:rPr>
              <a:t>Chief Commercial Officer</a:t>
            </a:r>
          </a:p>
          <a:p>
            <a:pPr algn="ctr" defTabSz="1300480">
              <a:spcBef>
                <a:spcPts val="200"/>
              </a:spcBef>
              <a:defRPr sz="1200" b="1"/>
            </a:pPr>
            <a:r>
              <a:rPr lang="en-GB" sz="1100" b="1" dirty="0">
                <a:latin typeface="Avenir Book" charset="0"/>
                <a:ea typeface="Avenir Book" charset="0"/>
                <a:cs typeface="Avenir Book" charset="0"/>
              </a:rPr>
              <a:t>15+ years experience in online fraud and risk management at PayPal and Google.</a:t>
            </a:r>
            <a:endParaRPr sz="1100" b="1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40" name="Shape 303">
            <a:extLst>
              <a:ext uri="{FF2B5EF4-FFF2-40B4-BE49-F238E27FC236}">
                <a16:creationId xmlns:a16="http://schemas.microsoft.com/office/drawing/2014/main" id="{1B465B56-106E-204D-87A6-476B0AC89A5B}"/>
              </a:ext>
            </a:extLst>
          </p:cNvPr>
          <p:cNvSpPr/>
          <p:nvPr/>
        </p:nvSpPr>
        <p:spPr>
          <a:xfrm>
            <a:off x="9840488" y="5500388"/>
            <a:ext cx="1966069" cy="1320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8765" tIns="48765" rIns="48765" bIns="48765">
            <a:noAutofit/>
          </a:bodyPr>
          <a:lstStyle/>
          <a:p>
            <a:pPr algn="ctr" defTabSz="841247">
              <a:spcBef>
                <a:spcPts val="1000"/>
              </a:spcBef>
              <a:defRPr sz="1200" b="1">
                <a:solidFill>
                  <a:srgbClr val="354A72"/>
                </a:solidFill>
              </a:defRPr>
            </a:pPr>
            <a:r>
              <a:rPr lang="en-US" sz="1300" dirty="0">
                <a:solidFill>
                  <a:srgbClr val="2A50FF"/>
                </a:solidFill>
                <a:latin typeface="Avenir Book" charset="0"/>
                <a:ea typeface="Avenir Book" charset="0"/>
                <a:cs typeface="Avenir Book" charset="0"/>
              </a:rPr>
              <a:t>EVGENIY SHADRIN</a:t>
            </a:r>
            <a:endParaRPr sz="1300" dirty="0">
              <a:solidFill>
                <a:srgbClr val="2A50FF"/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algn="ctr" defTabSz="1300480">
              <a:spcBef>
                <a:spcPts val="200"/>
              </a:spcBef>
              <a:defRPr sz="1200" b="1"/>
            </a:pPr>
            <a:r>
              <a:rPr lang="en-US" sz="1100" dirty="0">
                <a:latin typeface="Avenir Heavy" charset="0"/>
                <a:ea typeface="Avenir Heavy" charset="0"/>
                <a:cs typeface="Avenir Heavy" charset="0"/>
              </a:rPr>
              <a:t>Chief Operational Officer CEE/CIS</a:t>
            </a:r>
          </a:p>
          <a:p>
            <a:pPr algn="ctr" defTabSz="1300480">
              <a:spcBef>
                <a:spcPts val="200"/>
              </a:spcBef>
              <a:defRPr sz="1200" b="1"/>
            </a:pPr>
            <a:r>
              <a:rPr lang="en" sz="1100" dirty="0">
                <a:latin typeface="Avenir Book" panose="02000503020000020003" pitchFamily="2" charset="0"/>
              </a:rPr>
              <a:t>10 years experience in technology, business processes and system architecture</a:t>
            </a:r>
            <a:r>
              <a:rPr lang="ru-RU" sz="1100" dirty="0">
                <a:latin typeface="Avenir Book" panose="02000503020000020003" pitchFamily="2" charset="0"/>
              </a:rPr>
              <a:t>.</a:t>
            </a:r>
            <a:endParaRPr sz="1100" dirty="0">
              <a:latin typeface="Avenir Book" panose="02000503020000020003" pitchFamily="2" charset="0"/>
              <a:ea typeface="Avenir Book" charset="0"/>
              <a:cs typeface="Avenir Book" charset="0"/>
            </a:endParaRPr>
          </a:p>
        </p:txBody>
      </p:sp>
      <p:sp>
        <p:nvSpPr>
          <p:cNvPr id="41" name="Shape 299">
            <a:extLst>
              <a:ext uri="{FF2B5EF4-FFF2-40B4-BE49-F238E27FC236}">
                <a16:creationId xmlns:a16="http://schemas.microsoft.com/office/drawing/2014/main" id="{B6182113-8AA1-C84A-A4C5-43A7B2891511}"/>
              </a:ext>
            </a:extLst>
          </p:cNvPr>
          <p:cNvSpPr/>
          <p:nvPr/>
        </p:nvSpPr>
        <p:spPr>
          <a:xfrm>
            <a:off x="6021050" y="5499328"/>
            <a:ext cx="1874544" cy="1320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8765" tIns="48765" rIns="48765" bIns="48765">
            <a:noAutofit/>
          </a:bodyPr>
          <a:lstStyle/>
          <a:p>
            <a:pPr algn="ctr" defTabSz="841247">
              <a:spcBef>
                <a:spcPts val="1000"/>
              </a:spcBef>
              <a:defRPr sz="1200" b="1">
                <a:solidFill>
                  <a:srgbClr val="354A72"/>
                </a:solidFill>
              </a:defRPr>
            </a:pPr>
            <a:r>
              <a:rPr lang="en-US" sz="1300" dirty="0">
                <a:solidFill>
                  <a:srgbClr val="2A50FF"/>
                </a:solidFill>
                <a:latin typeface="Avenir Book" charset="0"/>
                <a:ea typeface="Avenir Book" charset="0"/>
                <a:cs typeface="Avenir Book" charset="0"/>
              </a:rPr>
              <a:t>SERGEY VELTS</a:t>
            </a:r>
          </a:p>
          <a:p>
            <a:pPr algn="ctr" defTabSz="1300480">
              <a:spcBef>
                <a:spcPts val="200"/>
              </a:spcBef>
              <a:defRPr sz="1200" b="1"/>
            </a:pPr>
            <a:r>
              <a:rPr sz="1100" dirty="0">
                <a:latin typeface="Avenir Heavy" charset="0"/>
                <a:ea typeface="Avenir Heavy" charset="0"/>
                <a:cs typeface="Avenir Heavy" charset="0"/>
              </a:rPr>
              <a:t>C</a:t>
            </a:r>
            <a:r>
              <a:rPr lang="en-GB" sz="1100" dirty="0">
                <a:latin typeface="Avenir Heavy" charset="0"/>
                <a:ea typeface="Avenir Heavy" charset="0"/>
                <a:cs typeface="Avenir Heavy" charset="0"/>
              </a:rPr>
              <a:t>TO</a:t>
            </a:r>
            <a:r>
              <a:rPr sz="1100" dirty="0">
                <a:latin typeface="Avenir Heavy" charset="0"/>
                <a:ea typeface="Avenir Heavy" charset="0"/>
                <a:cs typeface="Avenir Heavy" charset="0"/>
              </a:rPr>
              <a:t> and </a:t>
            </a:r>
            <a:endParaRPr lang="en-GB" sz="1100" dirty="0">
              <a:latin typeface="Avenir Heavy" charset="0"/>
              <a:ea typeface="Avenir Heavy" charset="0"/>
              <a:cs typeface="Avenir Heavy" charset="0"/>
            </a:endParaRPr>
          </a:p>
          <a:p>
            <a:pPr algn="ctr" defTabSz="1300480">
              <a:spcBef>
                <a:spcPts val="200"/>
              </a:spcBef>
              <a:defRPr sz="1200" b="1"/>
            </a:pPr>
            <a:r>
              <a:rPr sz="1100" dirty="0">
                <a:latin typeface="Avenir Heavy" charset="0"/>
                <a:ea typeface="Avenir Heavy" charset="0"/>
                <a:cs typeface="Avenir Heavy" charset="0"/>
              </a:rPr>
              <a:t>Co-Founder</a:t>
            </a:r>
            <a:endParaRPr lang="en-US" sz="1100" dirty="0">
              <a:latin typeface="Avenir Heavy" charset="0"/>
              <a:ea typeface="Avenir Heavy" charset="0"/>
              <a:cs typeface="Avenir Heavy" charset="0"/>
            </a:endParaRPr>
          </a:p>
          <a:p>
            <a:pPr algn="ctr" defTabSz="1300480">
              <a:spcBef>
                <a:spcPts val="200"/>
              </a:spcBef>
              <a:defRPr sz="1200" b="1"/>
            </a:pPr>
            <a:r>
              <a:rPr lang="en-US" sz="1100" b="1" dirty="0">
                <a:latin typeface="Avenir Book" charset="0"/>
                <a:ea typeface="Avenir Book" charset="0"/>
                <a:cs typeface="Avenir Book" charset="0"/>
              </a:rPr>
              <a:t>Former Data Scientist at Sberbank Digital Ventures</a:t>
            </a:r>
            <a:endParaRPr sz="1100" dirty="0"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42" name="image16.png">
            <a:extLst>
              <a:ext uri="{FF2B5EF4-FFF2-40B4-BE49-F238E27FC236}">
                <a16:creationId xmlns:a16="http://schemas.microsoft.com/office/drawing/2014/main" id="{0FA42D0F-8660-CC45-9947-BAF043FDC3A0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72117" y="4237166"/>
            <a:ext cx="1178584" cy="114451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image17.png">
            <a:extLst>
              <a:ext uri="{FF2B5EF4-FFF2-40B4-BE49-F238E27FC236}">
                <a16:creationId xmlns:a16="http://schemas.microsoft.com/office/drawing/2014/main" id="{5F90A9D0-D24C-1F4D-8B17-4FC17D5D5A47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35841" y="4237166"/>
            <a:ext cx="1098892" cy="1091847"/>
          </a:xfrm>
          <a:prstGeom prst="rect">
            <a:avLst/>
          </a:prstGeom>
          <a:ln w="12700">
            <a:miter lim="400000"/>
          </a:ln>
        </p:spPr>
      </p:pic>
      <p:pic>
        <p:nvPicPr>
          <p:cNvPr id="44" name="image15.png">
            <a:extLst>
              <a:ext uri="{FF2B5EF4-FFF2-40B4-BE49-F238E27FC236}">
                <a16:creationId xmlns:a16="http://schemas.microsoft.com/office/drawing/2014/main" id="{64703778-AEBE-9344-8FA0-07F9CE599E14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10467" y="4237166"/>
            <a:ext cx="1158698" cy="112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707DB4B1-E888-E148-98B1-C6B8C418A735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12098" y="4237166"/>
            <a:ext cx="1158698" cy="1169493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BD7E06DB-88AC-0043-8A41-85156368E071}"/>
              </a:ext>
            </a:extLst>
          </p:cNvPr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1627" y="3196025"/>
            <a:ext cx="924926" cy="659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1002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92235"/>
          </a:xfrm>
        </p:spPr>
        <p:txBody>
          <a:bodyPr>
            <a:normAutofit/>
          </a:bodyPr>
          <a:lstStyle/>
          <a:p>
            <a:r>
              <a:rPr lang="ru-RU" dirty="0"/>
              <a:t>Решаемая задача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dirty="0"/>
              <a:t>Сделать онлайн платежи безопаснее и удобнее:</a:t>
            </a:r>
          </a:p>
          <a:p>
            <a:pPr marL="971550" lvl="1" indent="-514350">
              <a:buFont typeface="+mj-lt"/>
              <a:buAutoNum type="arabicPeriod"/>
            </a:pPr>
            <a:r>
              <a:rPr lang="ru-RU" sz="2800" dirty="0"/>
              <a:t>Защита от мошенничества – снижение ущерба от </a:t>
            </a:r>
            <a:r>
              <a:rPr lang="en-US" sz="2800" dirty="0"/>
              <a:t>chargebacks</a:t>
            </a:r>
            <a:r>
              <a:rPr lang="ru-RU" sz="2800" dirty="0"/>
              <a:t>, </a:t>
            </a:r>
            <a:r>
              <a:rPr lang="en-US" sz="2800" dirty="0"/>
              <a:t>high risk </a:t>
            </a:r>
            <a:r>
              <a:rPr lang="ru-RU" sz="2800" dirty="0"/>
              <a:t>программ </a:t>
            </a:r>
            <a:r>
              <a:rPr lang="en-US" sz="2800" dirty="0"/>
              <a:t>Visa/MasterCard</a:t>
            </a:r>
            <a:r>
              <a:rPr lang="ru-RU" sz="2800" dirty="0"/>
              <a:t> </a:t>
            </a:r>
            <a:r>
              <a:rPr lang="ru-RU" sz="2800" dirty="0">
                <a:solidFill>
                  <a:srgbClr val="2A50FF"/>
                </a:solidFill>
              </a:rPr>
              <a:t>- улучшение 80% за первый квартал. </a:t>
            </a:r>
          </a:p>
          <a:p>
            <a:pPr marL="971550" lvl="1" indent="-514350">
              <a:buFont typeface="+mj-lt"/>
              <a:buAutoNum type="arabicPeriod"/>
            </a:pPr>
            <a:r>
              <a:rPr lang="ru-RU" sz="2800" dirty="0"/>
              <a:t>Выполнение требований регуляторов по </a:t>
            </a:r>
            <a:r>
              <a:rPr lang="en-US" sz="2800" dirty="0"/>
              <a:t>AML, PSD2</a:t>
            </a:r>
            <a:r>
              <a:rPr lang="ru-RU" sz="2800" dirty="0"/>
              <a:t>.</a:t>
            </a:r>
          </a:p>
          <a:p>
            <a:pPr marL="971550" lvl="1" indent="-514350">
              <a:buFont typeface="+mj-lt"/>
              <a:buAutoNum type="arabicPeriod"/>
            </a:pPr>
            <a:r>
              <a:rPr lang="ru-RU" sz="2800" dirty="0"/>
              <a:t>Повышение конверсии онлайн платежей за счет адаптивной аутентификации и приема иностранных карт </a:t>
            </a:r>
            <a:r>
              <a:rPr lang="ru-RU" sz="2800" dirty="0">
                <a:solidFill>
                  <a:srgbClr val="2A50FF"/>
                </a:solidFill>
              </a:rPr>
              <a:t>- улучшение до 10%.</a:t>
            </a:r>
            <a:endParaRPr lang="en-US" sz="2800" dirty="0">
              <a:solidFill>
                <a:srgbClr val="2A50FF"/>
              </a:solidFill>
            </a:endParaRPr>
          </a:p>
          <a:p>
            <a:pPr marL="971550" lvl="1" indent="-514350">
              <a:buFont typeface="+mj-lt"/>
              <a:buAutoNum type="arabicPeriod"/>
            </a:pPr>
            <a:r>
              <a:rPr lang="ru-RU" sz="2800" b="1" dirty="0"/>
              <a:t>Защита Интернет и мобильного банка от мошенничества.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1257360"/>
            <a:ext cx="12192000" cy="8470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75000"/>
                </a:schemeClr>
              </a:gs>
              <a:gs pos="0">
                <a:srgbClr val="2A50FF"/>
              </a:gs>
              <a:gs pos="99000">
                <a:srgbClr val="00F5BE"/>
              </a:gs>
              <a:gs pos="23000">
                <a:schemeClr val="accent1">
                  <a:lumMod val="75000"/>
                </a:schemeClr>
              </a:gs>
              <a:gs pos="51000">
                <a:srgbClr val="00C8FF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Cybertonica ltd. </a:t>
            </a:r>
            <a:r>
              <a:rPr lang="ru-RU" dirty="0"/>
              <a:t>Конфиденциально</a:t>
            </a:r>
            <a:r>
              <a:rPr lang="en-US" dirty="0"/>
              <a:t>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7D291EC-AE77-E848-9506-E76723A26A0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13709" y="170661"/>
            <a:ext cx="993775" cy="993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113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92235"/>
          </a:xfrm>
        </p:spPr>
        <p:txBody>
          <a:bodyPr>
            <a:noAutofit/>
          </a:bodyPr>
          <a:lstStyle/>
          <a:p>
            <a:r>
              <a:rPr lang="ru-RU" sz="30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Проблема – </a:t>
            </a:r>
            <a:r>
              <a:rPr lang="ru-RU" sz="3000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фишинг</a:t>
            </a:r>
            <a:r>
              <a:rPr lang="ru-RU" sz="30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и телефонное мошенничество.</a:t>
            </a:r>
            <a:br>
              <a:rPr lang="ru-RU" sz="30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ru-RU" sz="30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Сценарий №1.</a:t>
            </a:r>
            <a:endParaRPr lang="en-US" sz="30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1257360"/>
            <a:ext cx="12192000" cy="8470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75000"/>
                </a:schemeClr>
              </a:gs>
              <a:gs pos="0">
                <a:srgbClr val="2A50FF"/>
              </a:gs>
              <a:gs pos="99000">
                <a:srgbClr val="00F5BE"/>
              </a:gs>
              <a:gs pos="23000">
                <a:schemeClr val="accent1">
                  <a:lumMod val="75000"/>
                </a:schemeClr>
              </a:gs>
              <a:gs pos="51000">
                <a:srgbClr val="00C8FF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Cybertonica ltd. </a:t>
            </a:r>
            <a:r>
              <a:rPr lang="ru-RU" dirty="0"/>
              <a:t>Конфиденциально</a:t>
            </a:r>
            <a:r>
              <a:rPr lang="en-US" dirty="0"/>
              <a:t>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7D291EC-AE77-E848-9506-E76723A26A0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13709" y="170661"/>
            <a:ext cx="993775" cy="99377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A768EE7-FFCC-D44E-9D78-5924A9B49215}"/>
              </a:ext>
            </a:extLst>
          </p:cNvPr>
          <p:cNvSpPr/>
          <p:nvPr/>
        </p:nvSpPr>
        <p:spPr>
          <a:xfrm>
            <a:off x="3595296" y="1909931"/>
            <a:ext cx="1933731" cy="73451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/>
              <a:t>Клиент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8C415DB-77BA-EC46-A072-0B24ED8D2878}"/>
              </a:ext>
            </a:extLst>
          </p:cNvPr>
          <p:cNvSpPr/>
          <p:nvPr/>
        </p:nvSpPr>
        <p:spPr>
          <a:xfrm>
            <a:off x="8915028" y="3167224"/>
            <a:ext cx="1933731" cy="73451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/>
              <a:t>Учетная запись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BFB528-D93A-DC49-8956-4FBCC20196F9}"/>
              </a:ext>
            </a:extLst>
          </p:cNvPr>
          <p:cNvSpPr/>
          <p:nvPr/>
        </p:nvSpPr>
        <p:spPr>
          <a:xfrm>
            <a:off x="6125585" y="1903638"/>
            <a:ext cx="1933731" cy="73451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/>
              <a:t>Клиентское устройство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4FD400E-CDDE-7847-A90B-EC0335D0D836}"/>
              </a:ext>
            </a:extLst>
          </p:cNvPr>
          <p:cNvSpPr/>
          <p:nvPr/>
        </p:nvSpPr>
        <p:spPr>
          <a:xfrm>
            <a:off x="3595296" y="4573820"/>
            <a:ext cx="1933731" cy="73451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/>
              <a:t>Злоумышленник</a:t>
            </a:r>
          </a:p>
        </p:txBody>
      </p:sp>
      <p:sp>
        <p:nvSpPr>
          <p:cNvPr id="17" name="Cloud 16">
            <a:extLst>
              <a:ext uri="{FF2B5EF4-FFF2-40B4-BE49-F238E27FC236}">
                <a16:creationId xmlns:a16="http://schemas.microsoft.com/office/drawing/2014/main" id="{28CA6792-284D-9946-83F3-5850AB9122C8}"/>
              </a:ext>
            </a:extLst>
          </p:cNvPr>
          <p:cNvSpPr/>
          <p:nvPr/>
        </p:nvSpPr>
        <p:spPr>
          <a:xfrm>
            <a:off x="3794666" y="3167224"/>
            <a:ext cx="1534993" cy="735855"/>
          </a:xfrm>
          <a:prstGeom prst="cloud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Internet</a:t>
            </a:r>
            <a:endParaRPr lang="ru-RU" dirty="0">
              <a:solidFill>
                <a:schemeClr val="tx1"/>
              </a:solidFill>
            </a:endParaRPr>
          </a:p>
        </p:txBody>
      </p: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3F12ED6D-6A69-6343-ABC5-6691B6ED2BCA}"/>
              </a:ext>
            </a:extLst>
          </p:cNvPr>
          <p:cNvCxnSpPr>
            <a:cxnSpLocks/>
            <a:stCxn id="11" idx="2"/>
            <a:endCxn id="17" idx="3"/>
          </p:cNvCxnSpPr>
          <p:nvPr/>
        </p:nvCxnSpPr>
        <p:spPr>
          <a:xfrm rot="16200000" flipH="1">
            <a:off x="4279738" y="2926872"/>
            <a:ext cx="564848" cy="1"/>
          </a:xfrm>
          <a:prstGeom prst="bentConnector3">
            <a:avLst>
              <a:gd name="adj1" fmla="val 50000"/>
            </a:avLst>
          </a:prstGeom>
          <a:ln w="9525" cap="flat" cmpd="sng" algn="ctr">
            <a:solidFill>
              <a:schemeClr val="dk1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269EE18E-43CE-A54A-8A57-CA7A572F6C1A}"/>
              </a:ext>
            </a:extLst>
          </p:cNvPr>
          <p:cNvCxnSpPr>
            <a:cxnSpLocks/>
            <a:stCxn id="17" idx="1"/>
            <a:endCxn id="14" idx="0"/>
          </p:cNvCxnSpPr>
          <p:nvPr/>
        </p:nvCxnSpPr>
        <p:spPr>
          <a:xfrm rot="5400000">
            <a:off x="4226401" y="4238057"/>
            <a:ext cx="671525" cy="1"/>
          </a:xfrm>
          <a:prstGeom prst="bentConnector3">
            <a:avLst>
              <a:gd name="adj1" fmla="val 50000"/>
            </a:avLst>
          </a:prstGeom>
          <a:ln w="9525" cap="flat" cmpd="sng" algn="ctr">
            <a:solidFill>
              <a:schemeClr val="dk1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13853FC5-2CDA-6240-8ABC-C8BD20E7AD6A}"/>
              </a:ext>
            </a:extLst>
          </p:cNvPr>
          <p:cNvSpPr/>
          <p:nvPr/>
        </p:nvSpPr>
        <p:spPr>
          <a:xfrm>
            <a:off x="6125585" y="4573820"/>
            <a:ext cx="1933731" cy="73451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/>
              <a:t>Устройство злоумышленника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FBD7627-1E42-FA4A-8DCA-3A7CA158338A}"/>
              </a:ext>
            </a:extLst>
          </p:cNvPr>
          <p:cNvSpPr txBox="1"/>
          <p:nvPr/>
        </p:nvSpPr>
        <p:spPr>
          <a:xfrm>
            <a:off x="1825262" y="2774110"/>
            <a:ext cx="25244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/>
              <a:t>Утечки персональных данных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A52B3F7-BC73-D842-997C-DE15855CA77A}"/>
              </a:ext>
            </a:extLst>
          </p:cNvPr>
          <p:cNvSpPr txBox="1"/>
          <p:nvPr/>
        </p:nvSpPr>
        <p:spPr>
          <a:xfrm>
            <a:off x="1825262" y="4075727"/>
            <a:ext cx="25244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/>
              <a:t>Предварительная разведка</a:t>
            </a:r>
          </a:p>
        </p:txBody>
      </p:sp>
      <p:cxnSp>
        <p:nvCxnSpPr>
          <p:cNvPr id="31" name="Elbow Connector 30">
            <a:extLst>
              <a:ext uri="{FF2B5EF4-FFF2-40B4-BE49-F238E27FC236}">
                <a16:creationId xmlns:a16="http://schemas.microsoft.com/office/drawing/2014/main" id="{92530468-7EFF-CA49-9D91-7935635D6EAA}"/>
              </a:ext>
            </a:extLst>
          </p:cNvPr>
          <p:cNvCxnSpPr>
            <a:cxnSpLocks/>
            <a:stCxn id="13" idx="3"/>
            <a:endCxn id="12" idx="0"/>
          </p:cNvCxnSpPr>
          <p:nvPr/>
        </p:nvCxnSpPr>
        <p:spPr>
          <a:xfrm>
            <a:off x="8059316" y="2270897"/>
            <a:ext cx="1822578" cy="896327"/>
          </a:xfrm>
          <a:prstGeom prst="bentConnector2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4" name="Elbow Connector 33">
            <a:extLst>
              <a:ext uri="{FF2B5EF4-FFF2-40B4-BE49-F238E27FC236}">
                <a16:creationId xmlns:a16="http://schemas.microsoft.com/office/drawing/2014/main" id="{DBB8ACC1-F45B-D240-990C-74BB509B207E}"/>
              </a:ext>
            </a:extLst>
          </p:cNvPr>
          <p:cNvCxnSpPr>
            <a:cxnSpLocks/>
            <a:stCxn id="26" idx="3"/>
            <a:endCxn id="12" idx="2"/>
          </p:cNvCxnSpPr>
          <p:nvPr/>
        </p:nvCxnSpPr>
        <p:spPr>
          <a:xfrm flipV="1">
            <a:off x="8059316" y="3901742"/>
            <a:ext cx="1822578" cy="1039337"/>
          </a:xfrm>
          <a:prstGeom prst="bentConnector2">
            <a:avLst/>
          </a:prstGeom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7" name="Elbow Connector 36">
            <a:extLst>
              <a:ext uri="{FF2B5EF4-FFF2-40B4-BE49-F238E27FC236}">
                <a16:creationId xmlns:a16="http://schemas.microsoft.com/office/drawing/2014/main" id="{B4289E87-5A1D-7A46-8237-3C58F822679C}"/>
              </a:ext>
            </a:extLst>
          </p:cNvPr>
          <p:cNvCxnSpPr>
            <a:cxnSpLocks/>
            <a:stCxn id="11" idx="3"/>
            <a:endCxn id="13" idx="1"/>
          </p:cNvCxnSpPr>
          <p:nvPr/>
        </p:nvCxnSpPr>
        <p:spPr>
          <a:xfrm flipV="1">
            <a:off x="5529027" y="2270897"/>
            <a:ext cx="596558" cy="6293"/>
          </a:xfrm>
          <a:prstGeom prst="bentConnector3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id="{32C95A25-2E5E-934F-A46A-DEBE05C44C04}"/>
              </a:ext>
            </a:extLst>
          </p:cNvPr>
          <p:cNvCxnSpPr>
            <a:cxnSpLocks/>
            <a:stCxn id="14" idx="3"/>
            <a:endCxn id="26" idx="1"/>
          </p:cNvCxnSpPr>
          <p:nvPr/>
        </p:nvCxnSpPr>
        <p:spPr>
          <a:xfrm>
            <a:off x="5529027" y="4941079"/>
            <a:ext cx="596558" cy="12700"/>
          </a:xfrm>
          <a:prstGeom prst="bentConnector3">
            <a:avLst/>
          </a:prstGeom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id="{8BC87FD4-0277-A54E-B856-ECD24AC20CB4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193365" y="3603514"/>
            <a:ext cx="1935663" cy="4951"/>
          </a:xfrm>
          <a:prstGeom prst="bentConnector3">
            <a:avLst/>
          </a:prstGeom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F54BE147-9E36-B445-8ABE-41ABF17BD267}"/>
              </a:ext>
            </a:extLst>
          </p:cNvPr>
          <p:cNvSpPr txBox="1"/>
          <p:nvPr/>
        </p:nvSpPr>
        <p:spPr>
          <a:xfrm>
            <a:off x="5329659" y="3818959"/>
            <a:ext cx="13508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solidFill>
                  <a:srgbClr val="FF0000"/>
                </a:solidFill>
              </a:rPr>
              <a:t>Телефонный звонок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8096905-64C6-2F49-97E7-F9D85442B872}"/>
              </a:ext>
            </a:extLst>
          </p:cNvPr>
          <p:cNvSpPr txBox="1"/>
          <p:nvPr/>
        </p:nvSpPr>
        <p:spPr>
          <a:xfrm>
            <a:off x="8638393" y="4573820"/>
            <a:ext cx="10434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solidFill>
                  <a:srgbClr val="FF0000"/>
                </a:solidFill>
              </a:rPr>
              <a:t>Атака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B4D9E1C-1A0F-7241-AB54-AC20C1F5CF78}"/>
              </a:ext>
            </a:extLst>
          </p:cNvPr>
          <p:cNvSpPr txBox="1"/>
          <p:nvPr/>
        </p:nvSpPr>
        <p:spPr>
          <a:xfrm>
            <a:off x="8294148" y="1903638"/>
            <a:ext cx="17642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/>
              <a:t>Легитимные сессии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77022D7-974B-554D-A95B-AB88D7289E54}"/>
              </a:ext>
            </a:extLst>
          </p:cNvPr>
          <p:cNvSpPr txBox="1"/>
          <p:nvPr/>
        </p:nvSpPr>
        <p:spPr>
          <a:xfrm>
            <a:off x="932544" y="5213999"/>
            <a:ext cx="245409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/>
              <a:t>По данным </a:t>
            </a:r>
            <a:r>
              <a:rPr lang="ru-RU" sz="1400" dirty="0" err="1"/>
              <a:t>ФинЦЕРТ</a:t>
            </a:r>
            <a:r>
              <a:rPr lang="ru-RU" sz="1400" dirty="0"/>
              <a:t> 4936 телефонных номеров заблокировано 01.09.2018 – 31.08.2019</a:t>
            </a:r>
          </a:p>
        </p:txBody>
      </p:sp>
    </p:spTree>
    <p:extLst>
      <p:ext uri="{BB962C8B-B14F-4D97-AF65-F5344CB8AC3E}">
        <p14:creationId xmlns:p14="http://schemas.microsoft.com/office/powerpoint/2010/main" val="42401601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92235"/>
          </a:xfrm>
        </p:spPr>
        <p:txBody>
          <a:bodyPr>
            <a:noAutofit/>
          </a:bodyPr>
          <a:lstStyle/>
          <a:p>
            <a:r>
              <a:rPr lang="ru-RU" sz="30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Проблема – </a:t>
            </a:r>
            <a:r>
              <a:rPr lang="ru-RU" sz="3000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фишинг</a:t>
            </a:r>
            <a:r>
              <a:rPr lang="ru-RU" sz="30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и телефонное мошенничество.</a:t>
            </a:r>
            <a:br>
              <a:rPr lang="ru-RU" sz="30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ru-RU" sz="30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Сценарий №2.</a:t>
            </a:r>
            <a:endParaRPr lang="en-US" sz="30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1257360"/>
            <a:ext cx="12192000" cy="8470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75000"/>
                </a:schemeClr>
              </a:gs>
              <a:gs pos="0">
                <a:srgbClr val="2A50FF"/>
              </a:gs>
              <a:gs pos="99000">
                <a:srgbClr val="00F5BE"/>
              </a:gs>
              <a:gs pos="23000">
                <a:schemeClr val="accent1">
                  <a:lumMod val="75000"/>
                </a:schemeClr>
              </a:gs>
              <a:gs pos="51000">
                <a:srgbClr val="00C8FF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Cybertonica ltd. </a:t>
            </a:r>
            <a:r>
              <a:rPr lang="ru-RU" dirty="0"/>
              <a:t>Конфиденциально</a:t>
            </a:r>
            <a:r>
              <a:rPr lang="en-US" dirty="0"/>
              <a:t>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7D291EC-AE77-E848-9506-E76723A26A0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13709" y="170661"/>
            <a:ext cx="993775" cy="99377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A768EE7-FFCC-D44E-9D78-5924A9B49215}"/>
              </a:ext>
            </a:extLst>
          </p:cNvPr>
          <p:cNvSpPr/>
          <p:nvPr/>
        </p:nvSpPr>
        <p:spPr>
          <a:xfrm>
            <a:off x="1236235" y="2298215"/>
            <a:ext cx="1933731" cy="73451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/>
              <a:t>Клиент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8C415DB-77BA-EC46-A072-0B24ED8D2878}"/>
              </a:ext>
            </a:extLst>
          </p:cNvPr>
          <p:cNvSpPr/>
          <p:nvPr/>
        </p:nvSpPr>
        <p:spPr>
          <a:xfrm>
            <a:off x="9313063" y="3500713"/>
            <a:ext cx="1933731" cy="73451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/>
              <a:t>Учетная запись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BFB528-D93A-DC49-8956-4FBCC20196F9}"/>
              </a:ext>
            </a:extLst>
          </p:cNvPr>
          <p:cNvSpPr/>
          <p:nvPr/>
        </p:nvSpPr>
        <p:spPr>
          <a:xfrm>
            <a:off x="3831072" y="2291922"/>
            <a:ext cx="1933731" cy="73451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/>
              <a:t>Клиентское устройство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4FD400E-CDDE-7847-A90B-EC0335D0D836}"/>
              </a:ext>
            </a:extLst>
          </p:cNvPr>
          <p:cNvSpPr/>
          <p:nvPr/>
        </p:nvSpPr>
        <p:spPr>
          <a:xfrm>
            <a:off x="3831969" y="4907309"/>
            <a:ext cx="1933731" cy="73451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/>
              <a:t>Злоумышленник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3853FC5-2CDA-6240-8ABC-C8BD20E7AD6A}"/>
              </a:ext>
            </a:extLst>
          </p:cNvPr>
          <p:cNvSpPr/>
          <p:nvPr/>
        </p:nvSpPr>
        <p:spPr>
          <a:xfrm>
            <a:off x="6362258" y="4907309"/>
            <a:ext cx="1933731" cy="73451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/>
              <a:t>Устройство злоумышленника</a:t>
            </a:r>
          </a:p>
        </p:txBody>
      </p:sp>
      <p:cxnSp>
        <p:nvCxnSpPr>
          <p:cNvPr id="31" name="Elbow Connector 30">
            <a:extLst>
              <a:ext uri="{FF2B5EF4-FFF2-40B4-BE49-F238E27FC236}">
                <a16:creationId xmlns:a16="http://schemas.microsoft.com/office/drawing/2014/main" id="{92530468-7EFF-CA49-9D91-7935635D6EAA}"/>
              </a:ext>
            </a:extLst>
          </p:cNvPr>
          <p:cNvCxnSpPr>
            <a:cxnSpLocks/>
            <a:stCxn id="13" idx="3"/>
            <a:endCxn id="12" idx="0"/>
          </p:cNvCxnSpPr>
          <p:nvPr/>
        </p:nvCxnSpPr>
        <p:spPr>
          <a:xfrm>
            <a:off x="5764803" y="2659181"/>
            <a:ext cx="4515126" cy="841532"/>
          </a:xfrm>
          <a:prstGeom prst="bentConnector2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4" name="Elbow Connector 33">
            <a:extLst>
              <a:ext uri="{FF2B5EF4-FFF2-40B4-BE49-F238E27FC236}">
                <a16:creationId xmlns:a16="http://schemas.microsoft.com/office/drawing/2014/main" id="{DBB8ACC1-F45B-D240-990C-74BB509B207E}"/>
              </a:ext>
            </a:extLst>
          </p:cNvPr>
          <p:cNvCxnSpPr>
            <a:cxnSpLocks/>
            <a:stCxn id="26" idx="3"/>
            <a:endCxn id="12" idx="2"/>
          </p:cNvCxnSpPr>
          <p:nvPr/>
        </p:nvCxnSpPr>
        <p:spPr>
          <a:xfrm flipV="1">
            <a:off x="8295989" y="4235231"/>
            <a:ext cx="1983940" cy="1039337"/>
          </a:xfrm>
          <a:prstGeom prst="bentConnector2">
            <a:avLst/>
          </a:prstGeom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7" name="Elbow Connector 36">
            <a:extLst>
              <a:ext uri="{FF2B5EF4-FFF2-40B4-BE49-F238E27FC236}">
                <a16:creationId xmlns:a16="http://schemas.microsoft.com/office/drawing/2014/main" id="{B4289E87-5A1D-7A46-8237-3C58F822679C}"/>
              </a:ext>
            </a:extLst>
          </p:cNvPr>
          <p:cNvCxnSpPr>
            <a:cxnSpLocks/>
            <a:stCxn id="11" idx="3"/>
            <a:endCxn id="13" idx="1"/>
          </p:cNvCxnSpPr>
          <p:nvPr/>
        </p:nvCxnSpPr>
        <p:spPr>
          <a:xfrm flipV="1">
            <a:off x="3169966" y="2659181"/>
            <a:ext cx="661106" cy="6293"/>
          </a:xfrm>
          <a:prstGeom prst="bentConnector3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id="{32C95A25-2E5E-934F-A46A-DEBE05C44C04}"/>
              </a:ext>
            </a:extLst>
          </p:cNvPr>
          <p:cNvCxnSpPr>
            <a:cxnSpLocks/>
            <a:stCxn id="14" idx="3"/>
            <a:endCxn id="26" idx="1"/>
          </p:cNvCxnSpPr>
          <p:nvPr/>
        </p:nvCxnSpPr>
        <p:spPr>
          <a:xfrm>
            <a:off x="5765700" y="5274568"/>
            <a:ext cx="596558" cy="12700"/>
          </a:xfrm>
          <a:prstGeom prst="bentConnector3">
            <a:avLst/>
          </a:prstGeom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98096905-64C6-2F49-97E7-F9D85442B872}"/>
              </a:ext>
            </a:extLst>
          </p:cNvPr>
          <p:cNvSpPr txBox="1"/>
          <p:nvPr/>
        </p:nvSpPr>
        <p:spPr>
          <a:xfrm>
            <a:off x="9036428" y="4907309"/>
            <a:ext cx="10434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solidFill>
                  <a:srgbClr val="FF0000"/>
                </a:solidFill>
              </a:rPr>
              <a:t>Атака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B4D9E1C-1A0F-7241-AB54-AC20C1F5CF78}"/>
              </a:ext>
            </a:extLst>
          </p:cNvPr>
          <p:cNvSpPr txBox="1"/>
          <p:nvPr/>
        </p:nvSpPr>
        <p:spPr>
          <a:xfrm>
            <a:off x="8692183" y="2237127"/>
            <a:ext cx="17642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/>
              <a:t>Легитимные сессии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C62CE04-78AD-B24F-BCF5-3FBCDB2B1AA1}"/>
              </a:ext>
            </a:extLst>
          </p:cNvPr>
          <p:cNvSpPr/>
          <p:nvPr/>
        </p:nvSpPr>
        <p:spPr>
          <a:xfrm>
            <a:off x="3831968" y="3637701"/>
            <a:ext cx="1933731" cy="734518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 err="1"/>
              <a:t>Фишинговый</a:t>
            </a:r>
            <a:r>
              <a:rPr lang="ru-RU" dirty="0"/>
              <a:t> сайт</a:t>
            </a:r>
          </a:p>
        </p:txBody>
      </p: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BCA31355-D082-2E48-A235-DE8AA934DDDC}"/>
              </a:ext>
            </a:extLst>
          </p:cNvPr>
          <p:cNvCxnSpPr>
            <a:cxnSpLocks/>
            <a:stCxn id="14" idx="0"/>
            <a:endCxn id="24" idx="2"/>
          </p:cNvCxnSpPr>
          <p:nvPr/>
        </p:nvCxnSpPr>
        <p:spPr>
          <a:xfrm rot="16200000" flipV="1">
            <a:off x="4531290" y="4639763"/>
            <a:ext cx="535090" cy="1"/>
          </a:xfrm>
          <a:prstGeom prst="bentConnector3">
            <a:avLst>
              <a:gd name="adj1" fmla="val 50000"/>
            </a:avLst>
          </a:prstGeom>
          <a:ln w="9525" cap="flat" cmpd="sng" algn="ctr">
            <a:solidFill>
              <a:srgbClr val="FF0000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3" name="Elbow Connector 32">
            <a:extLst>
              <a:ext uri="{FF2B5EF4-FFF2-40B4-BE49-F238E27FC236}">
                <a16:creationId xmlns:a16="http://schemas.microsoft.com/office/drawing/2014/main" id="{6DD9074D-2A47-A44C-AA3A-58EB23EE2E73}"/>
              </a:ext>
            </a:extLst>
          </p:cNvPr>
          <p:cNvCxnSpPr>
            <a:cxnSpLocks/>
            <a:stCxn id="13" idx="2"/>
            <a:endCxn id="24" idx="0"/>
          </p:cNvCxnSpPr>
          <p:nvPr/>
        </p:nvCxnSpPr>
        <p:spPr>
          <a:xfrm rot="16200000" flipH="1">
            <a:off x="4492756" y="3331622"/>
            <a:ext cx="611261" cy="896"/>
          </a:xfrm>
          <a:prstGeom prst="bentConnector3">
            <a:avLst>
              <a:gd name="adj1" fmla="val 50000"/>
            </a:avLst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F8742752-0BCF-3740-A9C4-E61F5BA3A470}"/>
              </a:ext>
            </a:extLst>
          </p:cNvPr>
          <p:cNvSpPr txBox="1"/>
          <p:nvPr/>
        </p:nvSpPr>
        <p:spPr>
          <a:xfrm>
            <a:off x="6016283" y="3235552"/>
            <a:ext cx="14307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solidFill>
                  <a:srgbClr val="FF0000"/>
                </a:solidFill>
              </a:rPr>
              <a:t>Кража учетных данных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3E653CB-5018-3741-881D-55F2920CE2B3}"/>
              </a:ext>
            </a:extLst>
          </p:cNvPr>
          <p:cNvSpPr txBox="1"/>
          <p:nvPr/>
        </p:nvSpPr>
        <p:spPr>
          <a:xfrm>
            <a:off x="932544" y="5213999"/>
            <a:ext cx="245409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/>
              <a:t>Начиная с 2018 </a:t>
            </a:r>
            <a:r>
              <a:rPr lang="ru-RU" sz="1400" dirty="0" err="1"/>
              <a:t>ФинЦЕРТ</a:t>
            </a:r>
            <a:r>
              <a:rPr lang="ru-RU" sz="1400" dirty="0"/>
              <a:t> </a:t>
            </a:r>
            <a:r>
              <a:rPr lang="ru-RU" sz="1400" dirty="0" err="1"/>
              <a:t>разделигировал</a:t>
            </a:r>
            <a:r>
              <a:rPr lang="ru-RU" sz="1400" dirty="0"/>
              <a:t> 9778 доменов, 2/3 – зарубежные.</a:t>
            </a:r>
          </a:p>
        </p:txBody>
      </p:sp>
    </p:spTree>
    <p:extLst>
      <p:ext uri="{BB962C8B-B14F-4D97-AF65-F5344CB8AC3E}">
        <p14:creationId xmlns:p14="http://schemas.microsoft.com/office/powerpoint/2010/main" val="42150823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92235"/>
          </a:xfrm>
        </p:spPr>
        <p:txBody>
          <a:bodyPr>
            <a:noAutofit/>
          </a:bodyPr>
          <a:lstStyle/>
          <a:p>
            <a:r>
              <a:rPr lang="ru-RU" sz="30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Проблема – </a:t>
            </a:r>
            <a:r>
              <a:rPr lang="ru-RU" sz="3000" b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фишинг</a:t>
            </a:r>
            <a:r>
              <a:rPr lang="ru-RU" sz="30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и телефонное мошенничество.</a:t>
            </a:r>
            <a:br>
              <a:rPr lang="ru-RU" sz="30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ru-RU" sz="30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Сценарий №3.</a:t>
            </a:r>
            <a:endParaRPr lang="en-US" sz="30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1257360"/>
            <a:ext cx="12192000" cy="8470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75000"/>
                </a:schemeClr>
              </a:gs>
              <a:gs pos="0">
                <a:srgbClr val="2A50FF"/>
              </a:gs>
              <a:gs pos="99000">
                <a:srgbClr val="00F5BE"/>
              </a:gs>
              <a:gs pos="23000">
                <a:schemeClr val="accent1">
                  <a:lumMod val="75000"/>
                </a:schemeClr>
              </a:gs>
              <a:gs pos="51000">
                <a:srgbClr val="00C8FF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Cybertonica ltd. </a:t>
            </a:r>
            <a:r>
              <a:rPr lang="ru-RU" dirty="0"/>
              <a:t>Конфиденциально</a:t>
            </a:r>
            <a:r>
              <a:rPr lang="en-US" dirty="0"/>
              <a:t>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7D291EC-AE77-E848-9506-E76723A26A0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13709" y="170661"/>
            <a:ext cx="993775" cy="99377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A768EE7-FFCC-D44E-9D78-5924A9B49215}"/>
              </a:ext>
            </a:extLst>
          </p:cNvPr>
          <p:cNvSpPr/>
          <p:nvPr/>
        </p:nvSpPr>
        <p:spPr>
          <a:xfrm>
            <a:off x="1300784" y="2291922"/>
            <a:ext cx="1933731" cy="73451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/>
              <a:t>Клиент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8C415DB-77BA-EC46-A072-0B24ED8D2878}"/>
              </a:ext>
            </a:extLst>
          </p:cNvPr>
          <p:cNvSpPr/>
          <p:nvPr/>
        </p:nvSpPr>
        <p:spPr>
          <a:xfrm>
            <a:off x="9313063" y="3500713"/>
            <a:ext cx="1933731" cy="73451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/>
              <a:t>Учетная запись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BFB528-D93A-DC49-8956-4FBCC20196F9}"/>
              </a:ext>
            </a:extLst>
          </p:cNvPr>
          <p:cNvSpPr/>
          <p:nvPr/>
        </p:nvSpPr>
        <p:spPr>
          <a:xfrm>
            <a:off x="3831072" y="2291922"/>
            <a:ext cx="1933731" cy="73451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/>
              <a:t>Клиентское устройство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4FD400E-CDDE-7847-A90B-EC0335D0D836}"/>
              </a:ext>
            </a:extLst>
          </p:cNvPr>
          <p:cNvSpPr/>
          <p:nvPr/>
        </p:nvSpPr>
        <p:spPr>
          <a:xfrm>
            <a:off x="3831969" y="4907309"/>
            <a:ext cx="1933731" cy="734518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/>
              <a:t>Злоумышленник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3853FC5-2CDA-6240-8ABC-C8BD20E7AD6A}"/>
              </a:ext>
            </a:extLst>
          </p:cNvPr>
          <p:cNvSpPr/>
          <p:nvPr/>
        </p:nvSpPr>
        <p:spPr>
          <a:xfrm>
            <a:off x="6362258" y="4907309"/>
            <a:ext cx="1933731" cy="734518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/>
              <a:t>Устройство злоумышленника</a:t>
            </a:r>
          </a:p>
        </p:txBody>
      </p:sp>
      <p:cxnSp>
        <p:nvCxnSpPr>
          <p:cNvPr id="31" name="Elbow Connector 30">
            <a:extLst>
              <a:ext uri="{FF2B5EF4-FFF2-40B4-BE49-F238E27FC236}">
                <a16:creationId xmlns:a16="http://schemas.microsoft.com/office/drawing/2014/main" id="{92530468-7EFF-CA49-9D91-7935635D6EAA}"/>
              </a:ext>
            </a:extLst>
          </p:cNvPr>
          <p:cNvCxnSpPr>
            <a:cxnSpLocks/>
            <a:stCxn id="13" idx="3"/>
            <a:endCxn id="12" idx="0"/>
          </p:cNvCxnSpPr>
          <p:nvPr/>
        </p:nvCxnSpPr>
        <p:spPr>
          <a:xfrm>
            <a:off x="5764803" y="2659181"/>
            <a:ext cx="4515126" cy="841532"/>
          </a:xfrm>
          <a:prstGeom prst="bentConnector2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4" name="Elbow Connector 33">
            <a:extLst>
              <a:ext uri="{FF2B5EF4-FFF2-40B4-BE49-F238E27FC236}">
                <a16:creationId xmlns:a16="http://schemas.microsoft.com/office/drawing/2014/main" id="{DBB8ACC1-F45B-D240-990C-74BB509B207E}"/>
              </a:ext>
            </a:extLst>
          </p:cNvPr>
          <p:cNvCxnSpPr>
            <a:cxnSpLocks/>
            <a:stCxn id="26" idx="3"/>
            <a:endCxn id="12" idx="2"/>
          </p:cNvCxnSpPr>
          <p:nvPr/>
        </p:nvCxnSpPr>
        <p:spPr>
          <a:xfrm flipV="1">
            <a:off x="8295989" y="4235231"/>
            <a:ext cx="1983940" cy="1039337"/>
          </a:xfrm>
          <a:prstGeom prst="bentConnector2">
            <a:avLst/>
          </a:prstGeom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7" name="Elbow Connector 36">
            <a:extLst>
              <a:ext uri="{FF2B5EF4-FFF2-40B4-BE49-F238E27FC236}">
                <a16:creationId xmlns:a16="http://schemas.microsoft.com/office/drawing/2014/main" id="{B4289E87-5A1D-7A46-8237-3C58F822679C}"/>
              </a:ext>
            </a:extLst>
          </p:cNvPr>
          <p:cNvCxnSpPr>
            <a:cxnSpLocks/>
            <a:stCxn id="11" idx="3"/>
            <a:endCxn id="13" idx="1"/>
          </p:cNvCxnSpPr>
          <p:nvPr/>
        </p:nvCxnSpPr>
        <p:spPr>
          <a:xfrm>
            <a:off x="3234515" y="2659181"/>
            <a:ext cx="596557" cy="12700"/>
          </a:xfrm>
          <a:prstGeom prst="bentConnector3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id="{32C95A25-2E5E-934F-A46A-DEBE05C44C04}"/>
              </a:ext>
            </a:extLst>
          </p:cNvPr>
          <p:cNvCxnSpPr>
            <a:cxnSpLocks/>
            <a:stCxn id="14" idx="3"/>
            <a:endCxn id="26" idx="1"/>
          </p:cNvCxnSpPr>
          <p:nvPr/>
        </p:nvCxnSpPr>
        <p:spPr>
          <a:xfrm>
            <a:off x="5765700" y="5274568"/>
            <a:ext cx="596558" cy="12700"/>
          </a:xfrm>
          <a:prstGeom prst="bentConnector3">
            <a:avLst/>
          </a:prstGeom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98096905-64C6-2F49-97E7-F9D85442B872}"/>
              </a:ext>
            </a:extLst>
          </p:cNvPr>
          <p:cNvSpPr txBox="1"/>
          <p:nvPr/>
        </p:nvSpPr>
        <p:spPr>
          <a:xfrm>
            <a:off x="9036428" y="4907309"/>
            <a:ext cx="10434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solidFill>
                  <a:srgbClr val="FF0000"/>
                </a:solidFill>
              </a:rPr>
              <a:t>Атака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B4D9E1C-1A0F-7241-AB54-AC20C1F5CF78}"/>
              </a:ext>
            </a:extLst>
          </p:cNvPr>
          <p:cNvSpPr txBox="1"/>
          <p:nvPr/>
        </p:nvSpPr>
        <p:spPr>
          <a:xfrm>
            <a:off x="8692183" y="2237127"/>
            <a:ext cx="17642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/>
              <a:t>Легитимные сессии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C62CE04-78AD-B24F-BCF5-3FBCDB2B1AA1}"/>
              </a:ext>
            </a:extLst>
          </p:cNvPr>
          <p:cNvSpPr/>
          <p:nvPr/>
        </p:nvSpPr>
        <p:spPr>
          <a:xfrm>
            <a:off x="3831968" y="3637701"/>
            <a:ext cx="1933731" cy="734518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 err="1"/>
              <a:t>Фишинговый</a:t>
            </a:r>
            <a:r>
              <a:rPr lang="ru-RU" dirty="0"/>
              <a:t> сайт или </a:t>
            </a:r>
            <a:r>
              <a:rPr lang="en-US" dirty="0"/>
              <a:t>malware</a:t>
            </a:r>
            <a:endParaRPr lang="ru-RU" dirty="0"/>
          </a:p>
        </p:txBody>
      </p: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BCA31355-D082-2E48-A235-DE8AA934DDDC}"/>
              </a:ext>
            </a:extLst>
          </p:cNvPr>
          <p:cNvCxnSpPr>
            <a:cxnSpLocks/>
            <a:stCxn id="14" idx="0"/>
            <a:endCxn id="24" idx="2"/>
          </p:cNvCxnSpPr>
          <p:nvPr/>
        </p:nvCxnSpPr>
        <p:spPr>
          <a:xfrm rot="16200000" flipV="1">
            <a:off x="4531290" y="4639763"/>
            <a:ext cx="535090" cy="1"/>
          </a:xfrm>
          <a:prstGeom prst="bentConnector3">
            <a:avLst>
              <a:gd name="adj1" fmla="val 50000"/>
            </a:avLst>
          </a:prstGeom>
          <a:ln w="9525" cap="flat" cmpd="sng" algn="ctr">
            <a:solidFill>
              <a:srgbClr val="FF0000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3" name="Elbow Connector 32">
            <a:extLst>
              <a:ext uri="{FF2B5EF4-FFF2-40B4-BE49-F238E27FC236}">
                <a16:creationId xmlns:a16="http://schemas.microsoft.com/office/drawing/2014/main" id="{6DD9074D-2A47-A44C-AA3A-58EB23EE2E73}"/>
              </a:ext>
            </a:extLst>
          </p:cNvPr>
          <p:cNvCxnSpPr>
            <a:cxnSpLocks/>
            <a:stCxn id="13" idx="2"/>
            <a:endCxn id="24" idx="0"/>
          </p:cNvCxnSpPr>
          <p:nvPr/>
        </p:nvCxnSpPr>
        <p:spPr>
          <a:xfrm rot="16200000" flipH="1">
            <a:off x="4492756" y="3331622"/>
            <a:ext cx="611261" cy="896"/>
          </a:xfrm>
          <a:prstGeom prst="bentConnector3">
            <a:avLst>
              <a:gd name="adj1" fmla="val 50000"/>
            </a:avLst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F8742752-0BCF-3740-A9C4-E61F5BA3A470}"/>
              </a:ext>
            </a:extLst>
          </p:cNvPr>
          <p:cNvSpPr txBox="1"/>
          <p:nvPr/>
        </p:nvSpPr>
        <p:spPr>
          <a:xfrm>
            <a:off x="4931490" y="3102611"/>
            <a:ext cx="14307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solidFill>
                  <a:srgbClr val="FF0000"/>
                </a:solidFill>
              </a:rPr>
              <a:t>Кража учетных данных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A44C80C-4788-3041-BCD8-491C836894D0}"/>
              </a:ext>
            </a:extLst>
          </p:cNvPr>
          <p:cNvSpPr/>
          <p:nvPr/>
        </p:nvSpPr>
        <p:spPr>
          <a:xfrm>
            <a:off x="1300785" y="3637701"/>
            <a:ext cx="1933731" cy="73451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/>
              <a:t>Оператор сотовой связи</a:t>
            </a:r>
          </a:p>
        </p:txBody>
      </p: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03CF0720-89C2-FC46-8A4C-CE8F26634A57}"/>
              </a:ext>
            </a:extLst>
          </p:cNvPr>
          <p:cNvCxnSpPr>
            <a:cxnSpLocks/>
            <a:stCxn id="14" idx="1"/>
            <a:endCxn id="22" idx="2"/>
          </p:cNvCxnSpPr>
          <p:nvPr/>
        </p:nvCxnSpPr>
        <p:spPr>
          <a:xfrm rot="10800000">
            <a:off x="2267651" y="4372220"/>
            <a:ext cx="1564318" cy="902349"/>
          </a:xfrm>
          <a:prstGeom prst="bentConnector2">
            <a:avLst/>
          </a:prstGeom>
          <a:ln w="9525" cap="flat" cmpd="sng" algn="ctr">
            <a:solidFill>
              <a:srgbClr val="FF0000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7" name="Elbow Connector 26">
            <a:extLst>
              <a:ext uri="{FF2B5EF4-FFF2-40B4-BE49-F238E27FC236}">
                <a16:creationId xmlns:a16="http://schemas.microsoft.com/office/drawing/2014/main" id="{FA653B85-8A57-D749-9648-2A305C31A34D}"/>
              </a:ext>
            </a:extLst>
          </p:cNvPr>
          <p:cNvCxnSpPr>
            <a:cxnSpLocks/>
            <a:stCxn id="11" idx="2"/>
            <a:endCxn id="22" idx="0"/>
          </p:cNvCxnSpPr>
          <p:nvPr/>
        </p:nvCxnSpPr>
        <p:spPr>
          <a:xfrm rot="16200000" flipH="1">
            <a:off x="1962020" y="3332069"/>
            <a:ext cx="611261" cy="1"/>
          </a:xfrm>
          <a:prstGeom prst="bentConnector3">
            <a:avLst>
              <a:gd name="adj1" fmla="val 50000"/>
            </a:avLst>
          </a:prstGeom>
          <a:ln w="9525" cap="flat" cmpd="sng" algn="ctr">
            <a:solidFill>
              <a:schemeClr val="dk1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0B74AAC5-E77B-1B4F-B5E7-08710774937E}"/>
              </a:ext>
            </a:extLst>
          </p:cNvPr>
          <p:cNvSpPr txBox="1"/>
          <p:nvPr/>
        </p:nvSpPr>
        <p:spPr>
          <a:xfrm>
            <a:off x="1758000" y="5360200"/>
            <a:ext cx="12918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solidFill>
                  <a:srgbClr val="FF0000"/>
                </a:solidFill>
              </a:rPr>
              <a:t>Подмена </a:t>
            </a:r>
            <a:r>
              <a:rPr lang="en-US" sz="1400" dirty="0">
                <a:solidFill>
                  <a:srgbClr val="FF0000"/>
                </a:solidFill>
              </a:rPr>
              <a:t>SIM </a:t>
            </a:r>
            <a:r>
              <a:rPr lang="ru-RU" sz="1400" dirty="0">
                <a:solidFill>
                  <a:srgbClr val="FF0000"/>
                </a:solidFill>
              </a:rPr>
              <a:t>карты</a:t>
            </a:r>
          </a:p>
        </p:txBody>
      </p:sp>
    </p:spTree>
    <p:extLst>
      <p:ext uri="{BB962C8B-B14F-4D97-AF65-F5344CB8AC3E}">
        <p14:creationId xmlns:p14="http://schemas.microsoft.com/office/powerpoint/2010/main" val="17490969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20155"/>
            <a:ext cx="10515600" cy="892235"/>
          </a:xfrm>
        </p:spPr>
        <p:txBody>
          <a:bodyPr>
            <a:normAutofit/>
          </a:bodyPr>
          <a:lstStyle/>
          <a:p>
            <a:r>
              <a:rPr lang="ru-RU" sz="3200" dirty="0"/>
              <a:t>Решение - </a:t>
            </a:r>
            <a:r>
              <a:rPr lang="en-US" sz="3200" dirty="0"/>
              <a:t>Cybertonica </a:t>
            </a:r>
            <a:r>
              <a:rPr lang="en-US" sz="3200" dirty="0" err="1"/>
              <a:t>ScreenWiZe</a:t>
            </a:r>
            <a:r>
              <a:rPr lang="en-US" sz="3200" baseline="30000" dirty="0" err="1"/>
              <a:t>TM</a:t>
            </a:r>
            <a:endParaRPr lang="en-US" sz="3200" baseline="30000" dirty="0"/>
          </a:p>
        </p:txBody>
      </p:sp>
      <p:sp>
        <p:nvSpPr>
          <p:cNvPr id="5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Cybertonica ltd. </a:t>
            </a:r>
            <a:r>
              <a:rPr lang="ru-RU" dirty="0"/>
              <a:t>Конфиденциально</a:t>
            </a:r>
            <a:r>
              <a:rPr lang="en-US" dirty="0"/>
              <a:t>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365BF55-D4B6-6940-9912-BEE54C7C72A9}"/>
              </a:ext>
            </a:extLst>
          </p:cNvPr>
          <p:cNvSpPr/>
          <p:nvPr/>
        </p:nvSpPr>
        <p:spPr>
          <a:xfrm>
            <a:off x="0" y="1257360"/>
            <a:ext cx="12192000" cy="8470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75000"/>
                </a:schemeClr>
              </a:gs>
              <a:gs pos="0">
                <a:srgbClr val="2A50FF"/>
              </a:gs>
              <a:gs pos="99000">
                <a:srgbClr val="00F5BE"/>
              </a:gs>
              <a:gs pos="23000">
                <a:schemeClr val="accent1">
                  <a:lumMod val="75000"/>
                </a:schemeClr>
              </a:gs>
              <a:gs pos="51000">
                <a:srgbClr val="00C8FF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37047D3-A28F-994B-A2A4-044D72A887F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13709" y="170661"/>
            <a:ext cx="993775" cy="99377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A269571-8CCF-384B-9382-625F02B16257}"/>
              </a:ext>
            </a:extLst>
          </p:cNvPr>
          <p:cNvSpPr/>
          <p:nvPr/>
        </p:nvSpPr>
        <p:spPr>
          <a:xfrm>
            <a:off x="6584118" y="1884922"/>
            <a:ext cx="1933731" cy="73451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/>
              <a:t>Интернет/мобильный банк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8FCAEF8-2B2D-C945-9AB8-9526CE2A7687}"/>
              </a:ext>
            </a:extLst>
          </p:cNvPr>
          <p:cNvSpPr/>
          <p:nvPr/>
        </p:nvSpPr>
        <p:spPr>
          <a:xfrm>
            <a:off x="9747041" y="1889525"/>
            <a:ext cx="1933731" cy="73451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Backend</a:t>
            </a:r>
            <a:endParaRPr lang="ru-RU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CE9A8DC-1028-1F47-A345-4F2E5122FB7B}"/>
              </a:ext>
            </a:extLst>
          </p:cNvPr>
          <p:cNvSpPr/>
          <p:nvPr/>
        </p:nvSpPr>
        <p:spPr>
          <a:xfrm>
            <a:off x="9747041" y="3389066"/>
            <a:ext cx="1933731" cy="734518"/>
          </a:xfrm>
          <a:prstGeom prst="rect">
            <a:avLst/>
          </a:prstGeom>
          <a:solidFill>
            <a:srgbClr val="2A50FF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Облако </a:t>
            </a:r>
            <a:r>
              <a:rPr lang="en-US" dirty="0"/>
              <a:t>Cybertonica</a:t>
            </a:r>
            <a:endParaRPr lang="ru-RU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3A74CC6-A705-B44F-A3D3-B5E557694421}"/>
              </a:ext>
            </a:extLst>
          </p:cNvPr>
          <p:cNvSpPr/>
          <p:nvPr/>
        </p:nvSpPr>
        <p:spPr>
          <a:xfrm>
            <a:off x="9762031" y="4888608"/>
            <a:ext cx="1918741" cy="119739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1400" dirty="0"/>
              <a:t>Внешние источники данных</a:t>
            </a:r>
            <a:endParaRPr lang="en-US" sz="1400" dirty="0"/>
          </a:p>
          <a:p>
            <a:pPr algn="ctr"/>
            <a:r>
              <a:rPr lang="en-US" sz="1400" dirty="0"/>
              <a:t>(Threat intelligence, </a:t>
            </a:r>
            <a:r>
              <a:rPr lang="ru-RU" sz="1400" dirty="0"/>
              <a:t>черные списки</a:t>
            </a:r>
            <a:r>
              <a:rPr lang="en-US" sz="1400" dirty="0"/>
              <a:t>, </a:t>
            </a:r>
            <a:r>
              <a:rPr lang="en-US" sz="1400" dirty="0" err="1"/>
              <a:t>FinCERT</a:t>
            </a:r>
            <a:r>
              <a:rPr lang="en-US" sz="1400" dirty="0"/>
              <a:t>…)</a:t>
            </a:r>
            <a:endParaRPr lang="ru-RU" sz="14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93BC272-4DE3-254D-820C-F49705A4373F}"/>
              </a:ext>
            </a:extLst>
          </p:cNvPr>
          <p:cNvSpPr/>
          <p:nvPr/>
        </p:nvSpPr>
        <p:spPr>
          <a:xfrm>
            <a:off x="6862685" y="2551706"/>
            <a:ext cx="1376595" cy="734518"/>
          </a:xfrm>
          <a:prstGeom prst="rect">
            <a:avLst/>
          </a:prstGeom>
          <a:solidFill>
            <a:srgbClr val="2A50FF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Cybertonica </a:t>
            </a:r>
            <a:r>
              <a:rPr lang="en-US" sz="1200" dirty="0" err="1"/>
              <a:t>ScreenWize</a:t>
            </a:r>
            <a:r>
              <a:rPr lang="en-US" sz="1200" baseline="30000" dirty="0" err="1"/>
              <a:t>TM</a:t>
            </a:r>
            <a:endParaRPr lang="en-US" sz="1200" baseline="30000" dirty="0"/>
          </a:p>
          <a:p>
            <a:pPr algn="ctr"/>
            <a:r>
              <a:rPr lang="en-US" sz="1200" dirty="0"/>
              <a:t>(web or mobile)</a:t>
            </a:r>
            <a:endParaRPr lang="ru-RU" sz="1200" dirty="0"/>
          </a:p>
        </p:txBody>
      </p:sp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id="{7CE964D9-619D-504C-B698-4E26E6A058BD}"/>
              </a:ext>
            </a:extLst>
          </p:cNvPr>
          <p:cNvCxnSpPr>
            <a:stCxn id="3" idx="3"/>
            <a:endCxn id="16" idx="1"/>
          </p:cNvCxnSpPr>
          <p:nvPr/>
        </p:nvCxnSpPr>
        <p:spPr>
          <a:xfrm>
            <a:off x="8517849" y="2252181"/>
            <a:ext cx="1229192" cy="4603"/>
          </a:xfrm>
          <a:prstGeom prst="bentConnector3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DE1248DD-61D0-A04A-A4E4-21C210AE9646}"/>
              </a:ext>
            </a:extLst>
          </p:cNvPr>
          <p:cNvCxnSpPr>
            <a:cxnSpLocks/>
            <a:stCxn id="20" idx="2"/>
            <a:endCxn id="17" idx="1"/>
          </p:cNvCxnSpPr>
          <p:nvPr/>
        </p:nvCxnSpPr>
        <p:spPr>
          <a:xfrm rot="16200000" flipH="1">
            <a:off x="8413962" y="2423245"/>
            <a:ext cx="470101" cy="2196058"/>
          </a:xfrm>
          <a:prstGeom prst="bentConnector2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D628DCA2-466B-4048-8BB4-335C2C4D3806}"/>
              </a:ext>
            </a:extLst>
          </p:cNvPr>
          <p:cNvCxnSpPr>
            <a:cxnSpLocks/>
            <a:stCxn id="18" idx="0"/>
            <a:endCxn id="17" idx="2"/>
          </p:cNvCxnSpPr>
          <p:nvPr/>
        </p:nvCxnSpPr>
        <p:spPr>
          <a:xfrm rot="16200000" flipV="1">
            <a:off x="10335143" y="4502348"/>
            <a:ext cx="765024" cy="7495"/>
          </a:xfrm>
          <a:prstGeom prst="bentConnector3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38EB831-1A2D-E646-A18A-EEF1C72589E4}"/>
              </a:ext>
            </a:extLst>
          </p:cNvPr>
          <p:cNvCxnSpPr>
            <a:cxnSpLocks/>
            <a:stCxn id="16" idx="2"/>
            <a:endCxn id="17" idx="0"/>
          </p:cNvCxnSpPr>
          <p:nvPr/>
        </p:nvCxnSpPr>
        <p:spPr>
          <a:xfrm>
            <a:off x="10713907" y="2624043"/>
            <a:ext cx="0" cy="765023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F93008EE-3BED-984B-9F2A-1FE9E7871804}"/>
              </a:ext>
            </a:extLst>
          </p:cNvPr>
          <p:cNvSpPr txBox="1"/>
          <p:nvPr/>
        </p:nvSpPr>
        <p:spPr>
          <a:xfrm>
            <a:off x="7262421" y="3941119"/>
            <a:ext cx="200868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/>
              <a:t>Неплатежные данные о устройстве и поведении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A86CA313-5993-8249-84D5-9D10C036F3D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99854" y="5130739"/>
            <a:ext cx="1622635" cy="806215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61822A78-A690-3048-AF0A-6894B4DB071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501"/>
          <a:stretch/>
        </p:blipFill>
        <p:spPr>
          <a:xfrm>
            <a:off x="8046294" y="4888608"/>
            <a:ext cx="1280369" cy="1290475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BDB19DBB-6CE1-FE4C-9513-D283BF69DEC9}"/>
              </a:ext>
            </a:extLst>
          </p:cNvPr>
          <p:cNvSpPr txBox="1"/>
          <p:nvPr/>
        </p:nvSpPr>
        <p:spPr>
          <a:xfrm>
            <a:off x="729576" y="3593760"/>
            <a:ext cx="580962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ru-RU" dirty="0"/>
              <a:t>Платформа проверена на практике под большой нагрузкой</a:t>
            </a:r>
            <a:r>
              <a:rPr lang="en-US" dirty="0"/>
              <a:t> (&gt;2</a:t>
            </a:r>
            <a:r>
              <a:rPr lang="ru-RU" dirty="0"/>
              <a:t>млн клиентов)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Поддержка разных каналов ДБО:</a:t>
            </a:r>
          </a:p>
          <a:p>
            <a:pPr marL="800100" lvl="1" indent="-342900">
              <a:buFont typeface="+mj-lt"/>
              <a:buAutoNum type="arabicPeriod"/>
            </a:pPr>
            <a:r>
              <a:rPr lang="ru-RU" dirty="0"/>
              <a:t>Интернет и мобильный банки</a:t>
            </a:r>
          </a:p>
          <a:p>
            <a:pPr marL="800100" lvl="1" indent="-342900">
              <a:buFont typeface="+mj-lt"/>
              <a:buAutoNum type="arabicPeriod"/>
            </a:pPr>
            <a:r>
              <a:rPr lang="ru-RU" dirty="0"/>
              <a:t>Карточные платежи, мобильная коммерция, электронные кошельки, </a:t>
            </a:r>
            <a:r>
              <a:rPr lang="ru-RU" dirty="0" err="1"/>
              <a:t>криптовалюты</a:t>
            </a:r>
            <a:endParaRPr lang="ru-RU" dirty="0"/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Платформа соответствует требованиям </a:t>
            </a:r>
            <a:r>
              <a:rPr lang="en-US" dirty="0"/>
              <a:t>PCI DSS Level 1, PSD2, GDPR, </a:t>
            </a:r>
            <a:r>
              <a:rPr lang="ru-RU" dirty="0"/>
              <a:t>ФЗ 152.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Региональные дата-центры: Европа, РФ, Турция.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BB29D5-12BC-964A-8746-2AF88978CE44}"/>
              </a:ext>
            </a:extLst>
          </p:cNvPr>
          <p:cNvSpPr txBox="1"/>
          <p:nvPr/>
        </p:nvSpPr>
        <p:spPr>
          <a:xfrm>
            <a:off x="1020606" y="1884922"/>
            <a:ext cx="5057621" cy="147732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C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ru-RU" dirty="0"/>
              <a:t>Обнаруживаемые угрозы: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Боты и автоматизация операций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Смена пользователя – </a:t>
            </a:r>
            <a:r>
              <a:rPr lang="en-US" dirty="0"/>
              <a:t>account takeover.</a:t>
            </a: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Web injects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Proxy, VPN, TOR</a:t>
            </a:r>
          </a:p>
        </p:txBody>
      </p:sp>
    </p:spTree>
    <p:extLst>
      <p:ext uri="{BB962C8B-B14F-4D97-AF65-F5344CB8AC3E}">
        <p14:creationId xmlns:p14="http://schemas.microsoft.com/office/powerpoint/2010/main" val="26867600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45205"/>
            <a:ext cx="10515600" cy="892235"/>
          </a:xfrm>
        </p:spPr>
        <p:txBody>
          <a:bodyPr>
            <a:noAutofit/>
          </a:bodyPr>
          <a:lstStyle/>
          <a:p>
            <a:r>
              <a:rPr lang="ru-RU" sz="40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Машинное обучение</a:t>
            </a:r>
            <a:endParaRPr lang="en-US" sz="40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1257360"/>
            <a:ext cx="12192000" cy="8470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75000"/>
                </a:schemeClr>
              </a:gs>
              <a:gs pos="0">
                <a:srgbClr val="2A50FF"/>
              </a:gs>
              <a:gs pos="99000">
                <a:srgbClr val="00F5BE"/>
              </a:gs>
              <a:gs pos="23000">
                <a:schemeClr val="accent1">
                  <a:lumMod val="75000"/>
                </a:schemeClr>
              </a:gs>
              <a:gs pos="51000">
                <a:srgbClr val="00C8FF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Cybertonica ltd. </a:t>
            </a:r>
            <a:r>
              <a:rPr lang="ru-RU" dirty="0"/>
              <a:t>Конфиденциально</a:t>
            </a:r>
            <a:r>
              <a:rPr lang="en-US" dirty="0"/>
              <a:t>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7D291EC-AE77-E848-9506-E76723A26A0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13709" y="170661"/>
            <a:ext cx="993775" cy="9937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B71D866-8E77-834C-AC1F-5F936C29AD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4000" y="1575271"/>
            <a:ext cx="4445000" cy="4445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B7B13B0-40CB-CA4F-8314-E025F2C599C4}"/>
              </a:ext>
            </a:extLst>
          </p:cNvPr>
          <p:cNvSpPr/>
          <p:nvPr/>
        </p:nvSpPr>
        <p:spPr>
          <a:xfrm>
            <a:off x="978050" y="2520216"/>
            <a:ext cx="1933731" cy="56651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Device fingerprint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31C5AD2-9E65-0B41-9916-A7E1F0C20E1E}"/>
              </a:ext>
            </a:extLst>
          </p:cNvPr>
          <p:cNvSpPr/>
          <p:nvPr/>
        </p:nvSpPr>
        <p:spPr>
          <a:xfrm>
            <a:off x="978045" y="3229556"/>
            <a:ext cx="1933731" cy="56651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Mouse tracking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A642898-31F4-D84B-BEE6-2FD66BC7FF5A}"/>
              </a:ext>
            </a:extLst>
          </p:cNvPr>
          <p:cNvSpPr/>
          <p:nvPr/>
        </p:nvSpPr>
        <p:spPr>
          <a:xfrm>
            <a:off x="978044" y="3935621"/>
            <a:ext cx="1933731" cy="56651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Keyboard tracking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A7FE86E-B463-A54D-B314-1BE2C717AC00}"/>
              </a:ext>
            </a:extLst>
          </p:cNvPr>
          <p:cNvSpPr/>
          <p:nvPr/>
        </p:nvSpPr>
        <p:spPr>
          <a:xfrm>
            <a:off x="978044" y="4641686"/>
            <a:ext cx="1933731" cy="58429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Device motion detection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176917-5B45-C545-B66F-046D24FA50B1}"/>
              </a:ext>
            </a:extLst>
          </p:cNvPr>
          <p:cNvSpPr/>
          <p:nvPr/>
        </p:nvSpPr>
        <p:spPr>
          <a:xfrm>
            <a:off x="978044" y="5367142"/>
            <a:ext cx="1933731" cy="58429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Scripts analysis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7BA39E1-1E97-3147-A7C7-CC58DAA1C1D7}"/>
              </a:ext>
            </a:extLst>
          </p:cNvPr>
          <p:cNvSpPr/>
          <p:nvPr/>
        </p:nvSpPr>
        <p:spPr>
          <a:xfrm>
            <a:off x="997515" y="1643778"/>
            <a:ext cx="1933731" cy="58429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Threat intelligence data providers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3241FAE-01C6-9C49-AB33-8929B8CBA7B5}"/>
              </a:ext>
            </a:extLst>
          </p:cNvPr>
          <p:cNvSpPr/>
          <p:nvPr/>
        </p:nvSpPr>
        <p:spPr>
          <a:xfrm>
            <a:off x="3325010" y="2520216"/>
            <a:ext cx="1933731" cy="56651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Historic profiles and checks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3F90894-5833-0F4D-9790-C6EF8FAE3FE7}"/>
              </a:ext>
            </a:extLst>
          </p:cNvPr>
          <p:cNvSpPr/>
          <p:nvPr/>
        </p:nvSpPr>
        <p:spPr>
          <a:xfrm>
            <a:off x="3325010" y="3218798"/>
            <a:ext cx="1933731" cy="566514"/>
          </a:xfrm>
          <a:prstGeom prst="rect">
            <a:avLst/>
          </a:prstGeom>
          <a:solidFill>
            <a:srgbClr val="2A50FF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Model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99D2007-BBDB-7D40-B5B2-5F49E98AE55E}"/>
              </a:ext>
            </a:extLst>
          </p:cNvPr>
          <p:cNvSpPr/>
          <p:nvPr/>
        </p:nvSpPr>
        <p:spPr>
          <a:xfrm>
            <a:off x="3325010" y="3941810"/>
            <a:ext cx="1933731" cy="566514"/>
          </a:xfrm>
          <a:prstGeom prst="rect">
            <a:avLst/>
          </a:prstGeom>
          <a:solidFill>
            <a:srgbClr val="2A50FF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Model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AFBAF98-55AD-F549-9350-36A256D6F31D}"/>
              </a:ext>
            </a:extLst>
          </p:cNvPr>
          <p:cNvSpPr/>
          <p:nvPr/>
        </p:nvSpPr>
        <p:spPr>
          <a:xfrm>
            <a:off x="3325010" y="4648810"/>
            <a:ext cx="1933731" cy="566514"/>
          </a:xfrm>
          <a:prstGeom prst="rect">
            <a:avLst/>
          </a:prstGeom>
          <a:solidFill>
            <a:srgbClr val="2A50FF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Model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14DB1DA-77B2-3048-9A87-D378655A0D5F}"/>
              </a:ext>
            </a:extLst>
          </p:cNvPr>
          <p:cNvSpPr/>
          <p:nvPr/>
        </p:nvSpPr>
        <p:spPr>
          <a:xfrm>
            <a:off x="3325010" y="5374163"/>
            <a:ext cx="1933731" cy="566514"/>
          </a:xfrm>
          <a:prstGeom prst="rect">
            <a:avLst/>
          </a:prstGeom>
          <a:solidFill>
            <a:srgbClr val="2A50FF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Model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E6E1F6F-F03E-2B4D-BDFF-7D7C499DC7A6}"/>
              </a:ext>
            </a:extLst>
          </p:cNvPr>
          <p:cNvSpPr/>
          <p:nvPr/>
        </p:nvSpPr>
        <p:spPr>
          <a:xfrm>
            <a:off x="6041702" y="3554963"/>
            <a:ext cx="1381078" cy="1345855"/>
          </a:xfrm>
          <a:prstGeom prst="rect">
            <a:avLst/>
          </a:prstGeom>
          <a:solidFill>
            <a:srgbClr val="2A50FF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Model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6795951-0AA5-0848-8BE1-E7A99434A619}"/>
              </a:ext>
            </a:extLst>
          </p:cNvPr>
          <p:cNvSpPr txBox="1"/>
          <p:nvPr/>
        </p:nvSpPr>
        <p:spPr>
          <a:xfrm>
            <a:off x="15136009" y="5174428"/>
            <a:ext cx="184731" cy="369332"/>
          </a:xfrm>
          <a:prstGeom prst="rect">
            <a:avLst/>
          </a:prstGeom>
          <a:solidFill>
            <a:srgbClr val="2A50FF"/>
          </a:solidFill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cxnSp>
        <p:nvCxnSpPr>
          <p:cNvPr id="26" name="Elbow Connector 25">
            <a:extLst>
              <a:ext uri="{FF2B5EF4-FFF2-40B4-BE49-F238E27FC236}">
                <a16:creationId xmlns:a16="http://schemas.microsoft.com/office/drawing/2014/main" id="{7AF84C87-F17D-EE46-BD21-C1BB719980BE}"/>
              </a:ext>
            </a:extLst>
          </p:cNvPr>
          <p:cNvCxnSpPr>
            <a:cxnSpLocks/>
            <a:stCxn id="12" idx="3"/>
            <a:endCxn id="19" idx="1"/>
          </p:cNvCxnSpPr>
          <p:nvPr/>
        </p:nvCxnSpPr>
        <p:spPr>
          <a:xfrm>
            <a:off x="2911781" y="2803473"/>
            <a:ext cx="413229" cy="12700"/>
          </a:xfrm>
          <a:prstGeom prst="bentConnector3">
            <a:avLst>
              <a:gd name="adj1" fmla="val 50000"/>
            </a:avLst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9" name="Elbow Connector 28">
            <a:extLst>
              <a:ext uri="{FF2B5EF4-FFF2-40B4-BE49-F238E27FC236}">
                <a16:creationId xmlns:a16="http://schemas.microsoft.com/office/drawing/2014/main" id="{B791D190-6828-E44E-AE56-FFD751213AD4}"/>
              </a:ext>
            </a:extLst>
          </p:cNvPr>
          <p:cNvCxnSpPr>
            <a:cxnSpLocks/>
            <a:stCxn id="13" idx="3"/>
            <a:endCxn id="20" idx="1"/>
          </p:cNvCxnSpPr>
          <p:nvPr/>
        </p:nvCxnSpPr>
        <p:spPr>
          <a:xfrm flipV="1">
            <a:off x="2911776" y="3502055"/>
            <a:ext cx="413234" cy="10758"/>
          </a:xfrm>
          <a:prstGeom prst="bentConnector3">
            <a:avLst>
              <a:gd name="adj1" fmla="val 50000"/>
            </a:avLst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2" name="Elbow Connector 31">
            <a:extLst>
              <a:ext uri="{FF2B5EF4-FFF2-40B4-BE49-F238E27FC236}">
                <a16:creationId xmlns:a16="http://schemas.microsoft.com/office/drawing/2014/main" id="{73200720-0123-8441-9566-FFF17DD976E8}"/>
              </a:ext>
            </a:extLst>
          </p:cNvPr>
          <p:cNvCxnSpPr>
            <a:cxnSpLocks/>
            <a:stCxn id="14" idx="3"/>
            <a:endCxn id="21" idx="1"/>
          </p:cNvCxnSpPr>
          <p:nvPr/>
        </p:nvCxnSpPr>
        <p:spPr>
          <a:xfrm>
            <a:off x="2911775" y="4218878"/>
            <a:ext cx="413235" cy="6189"/>
          </a:xfrm>
          <a:prstGeom prst="bentConnector3">
            <a:avLst>
              <a:gd name="adj1" fmla="val 50000"/>
            </a:avLst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5" name="Elbow Connector 34">
            <a:extLst>
              <a:ext uri="{FF2B5EF4-FFF2-40B4-BE49-F238E27FC236}">
                <a16:creationId xmlns:a16="http://schemas.microsoft.com/office/drawing/2014/main" id="{B346C6D0-196A-F74A-B1F1-93180FF5DF37}"/>
              </a:ext>
            </a:extLst>
          </p:cNvPr>
          <p:cNvCxnSpPr>
            <a:cxnSpLocks/>
            <a:stCxn id="15" idx="3"/>
            <a:endCxn id="22" idx="1"/>
          </p:cNvCxnSpPr>
          <p:nvPr/>
        </p:nvCxnSpPr>
        <p:spPr>
          <a:xfrm flipV="1">
            <a:off x="2911775" y="4932067"/>
            <a:ext cx="413235" cy="1765"/>
          </a:xfrm>
          <a:prstGeom prst="bentConnector3">
            <a:avLst>
              <a:gd name="adj1" fmla="val 50000"/>
            </a:avLst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8" name="Elbow Connector 37">
            <a:extLst>
              <a:ext uri="{FF2B5EF4-FFF2-40B4-BE49-F238E27FC236}">
                <a16:creationId xmlns:a16="http://schemas.microsoft.com/office/drawing/2014/main" id="{BF9A13C2-EF3D-5D44-827A-529408D169A2}"/>
              </a:ext>
            </a:extLst>
          </p:cNvPr>
          <p:cNvCxnSpPr>
            <a:cxnSpLocks/>
            <a:stCxn id="16" idx="3"/>
            <a:endCxn id="23" idx="1"/>
          </p:cNvCxnSpPr>
          <p:nvPr/>
        </p:nvCxnSpPr>
        <p:spPr>
          <a:xfrm flipV="1">
            <a:off x="2911775" y="5657420"/>
            <a:ext cx="413235" cy="1868"/>
          </a:xfrm>
          <a:prstGeom prst="bentConnector3">
            <a:avLst>
              <a:gd name="adj1" fmla="val 50000"/>
            </a:avLst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1" name="Elbow Connector 40">
            <a:extLst>
              <a:ext uri="{FF2B5EF4-FFF2-40B4-BE49-F238E27FC236}">
                <a16:creationId xmlns:a16="http://schemas.microsoft.com/office/drawing/2014/main" id="{87460589-62C6-4148-9FD3-7A8BC0E1576D}"/>
              </a:ext>
            </a:extLst>
          </p:cNvPr>
          <p:cNvCxnSpPr>
            <a:cxnSpLocks/>
            <a:stCxn id="19" idx="3"/>
            <a:endCxn id="24" idx="0"/>
          </p:cNvCxnSpPr>
          <p:nvPr/>
        </p:nvCxnSpPr>
        <p:spPr>
          <a:xfrm>
            <a:off x="5258741" y="2803473"/>
            <a:ext cx="1473500" cy="751490"/>
          </a:xfrm>
          <a:prstGeom prst="bentConnector2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4" name="Elbow Connector 43">
            <a:extLst>
              <a:ext uri="{FF2B5EF4-FFF2-40B4-BE49-F238E27FC236}">
                <a16:creationId xmlns:a16="http://schemas.microsoft.com/office/drawing/2014/main" id="{7F7BF854-220D-AE45-A0E7-10BC713FF45A}"/>
              </a:ext>
            </a:extLst>
          </p:cNvPr>
          <p:cNvCxnSpPr>
            <a:cxnSpLocks/>
            <a:stCxn id="18" idx="3"/>
            <a:endCxn id="24" idx="0"/>
          </p:cNvCxnSpPr>
          <p:nvPr/>
        </p:nvCxnSpPr>
        <p:spPr>
          <a:xfrm>
            <a:off x="2931246" y="1935924"/>
            <a:ext cx="3800995" cy="1619039"/>
          </a:xfrm>
          <a:prstGeom prst="bentConnector2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7" name="Elbow Connector 46">
            <a:extLst>
              <a:ext uri="{FF2B5EF4-FFF2-40B4-BE49-F238E27FC236}">
                <a16:creationId xmlns:a16="http://schemas.microsoft.com/office/drawing/2014/main" id="{CC8BBE00-1C90-C94D-96EC-93AA792675EA}"/>
              </a:ext>
            </a:extLst>
          </p:cNvPr>
          <p:cNvCxnSpPr>
            <a:cxnSpLocks/>
            <a:stCxn id="20" idx="3"/>
            <a:endCxn id="24" idx="1"/>
          </p:cNvCxnSpPr>
          <p:nvPr/>
        </p:nvCxnSpPr>
        <p:spPr>
          <a:xfrm>
            <a:off x="5258741" y="3502055"/>
            <a:ext cx="782961" cy="725836"/>
          </a:xfrm>
          <a:prstGeom prst="bentConnector3">
            <a:avLst>
              <a:gd name="adj1" fmla="val 50000"/>
            </a:avLst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0" name="Elbow Connector 49">
            <a:extLst>
              <a:ext uri="{FF2B5EF4-FFF2-40B4-BE49-F238E27FC236}">
                <a16:creationId xmlns:a16="http://schemas.microsoft.com/office/drawing/2014/main" id="{77CAE9C0-579C-4B42-BA70-8C6B40F370A3}"/>
              </a:ext>
            </a:extLst>
          </p:cNvPr>
          <p:cNvCxnSpPr>
            <a:cxnSpLocks/>
            <a:stCxn id="21" idx="3"/>
            <a:endCxn id="24" idx="1"/>
          </p:cNvCxnSpPr>
          <p:nvPr/>
        </p:nvCxnSpPr>
        <p:spPr>
          <a:xfrm>
            <a:off x="5258741" y="4225067"/>
            <a:ext cx="782961" cy="2824"/>
          </a:xfrm>
          <a:prstGeom prst="bentConnector3">
            <a:avLst>
              <a:gd name="adj1" fmla="val 50000"/>
            </a:avLst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3" name="Elbow Connector 52">
            <a:extLst>
              <a:ext uri="{FF2B5EF4-FFF2-40B4-BE49-F238E27FC236}">
                <a16:creationId xmlns:a16="http://schemas.microsoft.com/office/drawing/2014/main" id="{BB5E41E2-E6E7-BE47-9BEE-55C69DEEA2E1}"/>
              </a:ext>
            </a:extLst>
          </p:cNvPr>
          <p:cNvCxnSpPr>
            <a:cxnSpLocks/>
            <a:stCxn id="22" idx="3"/>
            <a:endCxn id="24" idx="1"/>
          </p:cNvCxnSpPr>
          <p:nvPr/>
        </p:nvCxnSpPr>
        <p:spPr>
          <a:xfrm flipV="1">
            <a:off x="5258741" y="4227891"/>
            <a:ext cx="782961" cy="704176"/>
          </a:xfrm>
          <a:prstGeom prst="bentConnector3">
            <a:avLst>
              <a:gd name="adj1" fmla="val 50000"/>
            </a:avLst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6" name="Elbow Connector 55">
            <a:extLst>
              <a:ext uri="{FF2B5EF4-FFF2-40B4-BE49-F238E27FC236}">
                <a16:creationId xmlns:a16="http://schemas.microsoft.com/office/drawing/2014/main" id="{1B1917F6-C68A-3F46-B68D-97EC8E5EBBE7}"/>
              </a:ext>
            </a:extLst>
          </p:cNvPr>
          <p:cNvCxnSpPr>
            <a:cxnSpLocks/>
            <a:stCxn id="23" idx="3"/>
            <a:endCxn id="24" idx="1"/>
          </p:cNvCxnSpPr>
          <p:nvPr/>
        </p:nvCxnSpPr>
        <p:spPr>
          <a:xfrm flipV="1">
            <a:off x="5258741" y="4227891"/>
            <a:ext cx="782961" cy="1429529"/>
          </a:xfrm>
          <a:prstGeom prst="bentConnector3">
            <a:avLst>
              <a:gd name="adj1" fmla="val 50000"/>
            </a:avLst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9" name="Elbow Connector 58">
            <a:extLst>
              <a:ext uri="{FF2B5EF4-FFF2-40B4-BE49-F238E27FC236}">
                <a16:creationId xmlns:a16="http://schemas.microsoft.com/office/drawing/2014/main" id="{8676B51C-AF9F-0B4E-9FFC-9D7F12916BEB}"/>
              </a:ext>
            </a:extLst>
          </p:cNvPr>
          <p:cNvCxnSpPr>
            <a:cxnSpLocks/>
          </p:cNvCxnSpPr>
          <p:nvPr/>
        </p:nvCxnSpPr>
        <p:spPr>
          <a:xfrm>
            <a:off x="7422780" y="4227891"/>
            <a:ext cx="548636" cy="12700"/>
          </a:xfrm>
          <a:prstGeom prst="bentConnector3">
            <a:avLst>
              <a:gd name="adj1" fmla="val 50000"/>
            </a:avLst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3" name="Rectangle 62">
            <a:extLst>
              <a:ext uri="{FF2B5EF4-FFF2-40B4-BE49-F238E27FC236}">
                <a16:creationId xmlns:a16="http://schemas.microsoft.com/office/drawing/2014/main" id="{35327017-6C22-174B-8479-02364AE50DB6}"/>
              </a:ext>
            </a:extLst>
          </p:cNvPr>
          <p:cNvSpPr/>
          <p:nvPr/>
        </p:nvSpPr>
        <p:spPr>
          <a:xfrm>
            <a:off x="6041702" y="5359094"/>
            <a:ext cx="1381078" cy="566514"/>
          </a:xfrm>
          <a:prstGeom prst="rect">
            <a:avLst/>
          </a:prstGeom>
          <a:ln>
            <a:solidFill>
              <a:srgbClr val="00C8F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C8FF"/>
                </a:solidFill>
              </a:rPr>
              <a:t>Labels</a:t>
            </a:r>
          </a:p>
        </p:txBody>
      </p:sp>
      <p:cxnSp>
        <p:nvCxnSpPr>
          <p:cNvPr id="66" name="Elbow Connector 65">
            <a:extLst>
              <a:ext uri="{FF2B5EF4-FFF2-40B4-BE49-F238E27FC236}">
                <a16:creationId xmlns:a16="http://schemas.microsoft.com/office/drawing/2014/main" id="{C1838FBE-024E-AC49-BCD4-F59B5A7F725F}"/>
              </a:ext>
            </a:extLst>
          </p:cNvPr>
          <p:cNvCxnSpPr>
            <a:cxnSpLocks/>
            <a:stCxn id="63" idx="0"/>
            <a:endCxn id="24" idx="2"/>
          </p:cNvCxnSpPr>
          <p:nvPr/>
        </p:nvCxnSpPr>
        <p:spPr>
          <a:xfrm rot="5400000" flipH="1" flipV="1">
            <a:off x="6503103" y="5129956"/>
            <a:ext cx="458276" cy="12700"/>
          </a:xfrm>
          <a:prstGeom prst="bentConnector3">
            <a:avLst>
              <a:gd name="adj1" fmla="val 50000"/>
            </a:avLst>
          </a:prstGeom>
          <a:ln w="9525" cap="flat" cmpd="sng" algn="ctr">
            <a:solidFill>
              <a:schemeClr val="dk1"/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73555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929079" cy="4351338"/>
          </a:xfrm>
        </p:spPr>
        <p:txBody>
          <a:bodyPr>
            <a:noAutofit/>
          </a:bodyPr>
          <a:lstStyle/>
          <a:p>
            <a:r>
              <a:rPr lang="ru-RU" dirty="0"/>
              <a:t>Интеграция в Интернет банк</a:t>
            </a:r>
            <a:r>
              <a:rPr lang="en-US" dirty="0"/>
              <a:t> </a:t>
            </a:r>
            <a:r>
              <a:rPr lang="ru-RU" dirty="0"/>
              <a:t>за 1 месяц.</a:t>
            </a:r>
          </a:p>
          <a:p>
            <a:r>
              <a:rPr lang="ru-RU" dirty="0"/>
              <a:t>Количество защищаемых учетных записей в рамках пилота: 2 млн.</a:t>
            </a:r>
          </a:p>
          <a:p>
            <a:r>
              <a:rPr lang="ru-RU" dirty="0"/>
              <a:t>Выявлено случаев мошенничества - 300</a:t>
            </a:r>
          </a:p>
          <a:p>
            <a:r>
              <a:rPr lang="ru-RU" dirty="0"/>
              <a:t>Спасено денег</a:t>
            </a:r>
            <a:r>
              <a:rPr lang="en-US" dirty="0"/>
              <a:t>: </a:t>
            </a:r>
            <a:r>
              <a:rPr lang="ru-RU" dirty="0"/>
              <a:t>10 000 000 за полгода</a:t>
            </a:r>
            <a:r>
              <a:rPr lang="en-US" dirty="0"/>
              <a:t>.</a:t>
            </a:r>
            <a:endParaRPr lang="ru-RU" dirty="0"/>
          </a:p>
          <a:p>
            <a:r>
              <a:rPr lang="ru-RU" dirty="0"/>
              <a:t>Пилот расширен в область </a:t>
            </a:r>
            <a:r>
              <a:rPr lang="en-US" dirty="0"/>
              <a:t>AML/compliance.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1257360"/>
            <a:ext cx="12192000" cy="8470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75000"/>
                </a:schemeClr>
              </a:gs>
              <a:gs pos="0">
                <a:srgbClr val="2A50FF"/>
              </a:gs>
              <a:gs pos="99000">
                <a:srgbClr val="00F5BE"/>
              </a:gs>
              <a:gs pos="23000">
                <a:schemeClr val="accent1">
                  <a:lumMod val="75000"/>
                </a:schemeClr>
              </a:gs>
              <a:gs pos="51000">
                <a:srgbClr val="00C8FF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Cybertonica ltd. </a:t>
            </a:r>
            <a:r>
              <a:rPr lang="ru-RU" dirty="0"/>
              <a:t>Конфиденциально</a:t>
            </a:r>
            <a:r>
              <a:rPr lang="en-US" dirty="0"/>
              <a:t>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7D291EC-AE77-E848-9506-E76723A26A0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13709" y="170661"/>
            <a:ext cx="993775" cy="993775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9210440E-4729-D44D-BDB3-FDA47C5F0E3F}"/>
              </a:ext>
            </a:extLst>
          </p:cNvPr>
          <p:cNvSpPr txBox="1">
            <a:spLocks/>
          </p:cNvSpPr>
          <p:nvPr/>
        </p:nvSpPr>
        <p:spPr>
          <a:xfrm>
            <a:off x="838200" y="250822"/>
            <a:ext cx="10515600" cy="101150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Результаты</a:t>
            </a:r>
            <a:r>
              <a:rPr lang="en-US" sz="32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ru-RU" sz="32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(на примере пилота с топ5 банком)</a:t>
            </a:r>
            <a:endParaRPr lang="en-US" sz="32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302815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2194</TotalTime>
  <Words>604</Words>
  <Application>Microsoft Office PowerPoint</Application>
  <PresentationFormat>Широкоэкранный</PresentationFormat>
  <Paragraphs>121</Paragraphs>
  <Slides>9</Slides>
  <Notes>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6" baseType="lpstr">
      <vt:lpstr>Arial</vt:lpstr>
      <vt:lpstr>Avenir Book</vt:lpstr>
      <vt:lpstr>Avenir Heavy</vt:lpstr>
      <vt:lpstr>Calibri</vt:lpstr>
      <vt:lpstr>Calibri Light</vt:lpstr>
      <vt:lpstr>Ubuntu</vt:lpstr>
      <vt:lpstr>Office Theme</vt:lpstr>
      <vt:lpstr>Cybertonica ScreenWiZeTM защита Интернет и мобильного банка от киберугроз  Сергей Вельц CTO &amp; Co-Founder,  svelts@cybertonica.com </vt:lpstr>
      <vt:lpstr>О Cybertonica</vt:lpstr>
      <vt:lpstr>Решаемая задача</vt:lpstr>
      <vt:lpstr>Проблема – фишинг и телефонное мошенничество. Сценарий №1.</vt:lpstr>
      <vt:lpstr>Проблема – фишинг и телефонное мошенничество. Сценарий №2.</vt:lpstr>
      <vt:lpstr>Проблема – фишинг и телефонное мошенничество. Сценарий №3.</vt:lpstr>
      <vt:lpstr>Решение - Cybertonica ScreenWiZeTM</vt:lpstr>
      <vt:lpstr>Машинное обучение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Антифрод  как драйвер роста бизнеса   Сергей Вельц CTO &amp; Co-Founder,  svelts@cybertonica.com</dc:title>
  <dc:creator>Sergey Velts</dc:creator>
  <cp:lastModifiedBy>Олег Ion</cp:lastModifiedBy>
  <cp:revision>113</cp:revision>
  <cp:lastPrinted>2019-10-09T17:13:45Z</cp:lastPrinted>
  <dcterms:created xsi:type="dcterms:W3CDTF">2019-10-09T05:49:21Z</dcterms:created>
  <dcterms:modified xsi:type="dcterms:W3CDTF">2019-10-16T08:01:17Z</dcterms:modified>
</cp:coreProperties>
</file>